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5" r:id="rId2"/>
    <p:sldMasterId id="2147483678" r:id="rId3"/>
  </p:sldMasterIdLst>
  <p:notesMasterIdLst>
    <p:notesMasterId r:id="rId20"/>
  </p:notesMasterIdLst>
  <p:sldIdLst>
    <p:sldId id="278" r:id="rId4"/>
    <p:sldId id="279" r:id="rId5"/>
    <p:sldId id="273" r:id="rId6"/>
    <p:sldId id="259" r:id="rId7"/>
    <p:sldId id="267" r:id="rId8"/>
    <p:sldId id="268" r:id="rId9"/>
    <p:sldId id="269" r:id="rId10"/>
    <p:sldId id="258" r:id="rId11"/>
    <p:sldId id="260" r:id="rId12"/>
    <p:sldId id="274" r:id="rId13"/>
    <p:sldId id="257" r:id="rId14"/>
    <p:sldId id="262" r:id="rId15"/>
    <p:sldId id="271" r:id="rId16"/>
    <p:sldId id="272" r:id="rId17"/>
    <p:sldId id="280" r:id="rId18"/>
    <p:sldId id="277" r:id="rId19"/>
  </p:sldIdLst>
  <p:sldSz cx="12192000" cy="6858000"/>
  <p:notesSz cx="6858000" cy="9144000"/>
  <p:embeddedFontLst>
    <p:embeddedFont>
      <p:font typeface="Century Schoolbook" panose="02040604050505020304" pitchFamily="18" charset="0"/>
      <p:regular r:id="rId21"/>
      <p:bold r:id="rId22"/>
      <p:italic r:id="rId23"/>
      <p:boldItalic r:id="rId24"/>
    </p:embeddedFont>
    <p:embeddedFont>
      <p:font typeface="Merriweather"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Times" panose="020206030504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79CFFE-EBBF-48F0-83B2-72A276B3F58E}">
  <a:tblStyle styleId="{6479CFFE-EBBF-48F0-83B2-72A276B3F58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EAC46AA-4180-42DD-8416-1E684DF20547}" styleName="Table_1">
    <a:wholeTbl>
      <a:tcTxStyle b="off" i="off">
        <a:font>
          <a:latin typeface="Century Schoolbook"/>
          <a:ea typeface="Century Schoolbook"/>
          <a:cs typeface="Century School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BEB"/>
          </a:solidFill>
        </a:fill>
      </a:tcStyle>
    </a:wholeTbl>
    <a:band1H>
      <a:tcTxStyle/>
      <a:tcStyle>
        <a:tcBdr/>
        <a:fill>
          <a:solidFill>
            <a:srgbClr val="D4D4D5"/>
          </a:solidFill>
        </a:fill>
      </a:tcStyle>
    </a:band1H>
    <a:band2H>
      <a:tcTxStyle/>
      <a:tcStyle>
        <a:tcBdr/>
      </a:tcStyle>
    </a:band2H>
    <a:band1V>
      <a:tcTxStyle/>
      <a:tcStyle>
        <a:tcBdr/>
        <a:fill>
          <a:solidFill>
            <a:srgbClr val="D4D4D5"/>
          </a:solidFill>
        </a:fill>
      </a:tcStyle>
    </a:band1V>
    <a:band2V>
      <a:tcTxStyle/>
      <a:tcStyle>
        <a:tcBdr/>
      </a:tcStyle>
    </a:band2V>
    <a:lastCol>
      <a:tcTxStyle b="on" i="off">
        <a:font>
          <a:latin typeface="Century Schoolbook"/>
          <a:ea typeface="Century Schoolbook"/>
          <a:cs typeface="Century Schoolbook"/>
        </a:font>
        <a:schemeClr val="lt1"/>
      </a:tcTxStyle>
      <a:tcStyle>
        <a:tcBdr/>
        <a:fill>
          <a:solidFill>
            <a:schemeClr val="accent1"/>
          </a:solidFill>
        </a:fill>
      </a:tcStyle>
    </a:lastCol>
    <a:firstCol>
      <a:tcTxStyle b="on" i="off">
        <a:font>
          <a:latin typeface="Century Schoolbook"/>
          <a:ea typeface="Century Schoolbook"/>
          <a:cs typeface="Century Schoolbook"/>
        </a:font>
        <a:schemeClr val="lt1"/>
      </a:tcTxStyle>
      <a:tcStyle>
        <a:tcBdr/>
        <a:fill>
          <a:solidFill>
            <a:schemeClr val="accent1"/>
          </a:solidFill>
        </a:fill>
      </a:tcStyle>
    </a:firstCol>
    <a:lastRow>
      <a:tcTxStyle b="on" i="off">
        <a:font>
          <a:latin typeface="Century Schoolbook"/>
          <a:ea typeface="Century Schoolbook"/>
          <a:cs typeface="Century School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Schoolbook"/>
          <a:ea typeface="Century Schoolbook"/>
          <a:cs typeface="Century School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Go through instructor’s personal example. Elicit suggestions from the class about consequences and alternative healthy behaviors. A goal here is to show that different people will have different healthy behaviors that they deem helpful and acceptable in a given situation. Acknowledge that the healthy behaviors might not feel as gratifying/rewarding as the target behavior, but that, in the long run, they have fewer negative consequences. </a:t>
            </a:r>
            <a:endParaRPr/>
          </a:p>
          <a:p>
            <a:pPr marL="0" lvl="0" indent="0" algn="l" rtl="0">
              <a:spcBef>
                <a:spcPts val="200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a:p>
            <a:pPr marL="0" lvl="0" indent="0" algn="l" rtl="0">
              <a:spcBef>
                <a:spcPts val="200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 If there is time, ask for a student volunteer who might be willing to walk through the steps with the instructor in front of the class. </a:t>
            </a:r>
            <a:endParaRPr sz="4000">
              <a:solidFill>
                <a:schemeClr val="dk1"/>
              </a:solidFill>
              <a:latin typeface="Calibri"/>
              <a:ea typeface="Calibri"/>
              <a:cs typeface="Calibri"/>
              <a:sym typeface="Calibri"/>
            </a:endParaRPr>
          </a:p>
          <a:p>
            <a:pPr marL="0" lvl="0" indent="0" algn="l" rtl="0">
              <a:spcBef>
                <a:spcPts val="200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a:p>
            <a:pPr marL="457200" lvl="1" indent="0" algn="l" rtl="0">
              <a:spcBef>
                <a:spcPts val="1200"/>
              </a:spcBef>
              <a:spcAft>
                <a:spcPts val="0"/>
              </a:spcAft>
              <a:buClr>
                <a:schemeClr val="dk1"/>
              </a:buClr>
              <a:buSzPts val="2400"/>
              <a:buFont typeface="Calibri"/>
              <a:buNone/>
            </a:pPr>
            <a:endParaRPr sz="2400"/>
          </a:p>
          <a:p>
            <a:pPr marL="0" lvl="0" indent="0" algn="l" rtl="0">
              <a:spcBef>
                <a:spcPts val="1200"/>
              </a:spcBef>
              <a:spcAft>
                <a:spcPts val="0"/>
              </a:spcAft>
              <a:buNone/>
            </a:pPr>
            <a:r>
              <a:rPr lang="en-US" sz="2400"/>
              <a:t>We will complete the worksheet in the following order</a:t>
            </a:r>
            <a:endParaRPr/>
          </a:p>
          <a:p>
            <a:pPr marL="457200" lvl="1" indent="0" algn="l" rtl="0">
              <a:spcBef>
                <a:spcPts val="700"/>
              </a:spcBef>
              <a:spcAft>
                <a:spcPts val="0"/>
              </a:spcAft>
              <a:buClr>
                <a:schemeClr val="dk1"/>
              </a:buClr>
              <a:buSzPts val="1400"/>
              <a:buFont typeface="Calibri"/>
              <a:buNone/>
            </a:pPr>
            <a:r>
              <a:rPr lang="en-US" sz="1400"/>
              <a:t>1) Problem behavior     2) Trigger      3) Thoughts     4) Feelings     5) PB Consequences</a:t>
            </a:r>
            <a:endParaRPr/>
          </a:p>
          <a:p>
            <a:pPr marL="457200" lvl="1" indent="0" algn="l" rtl="0">
              <a:spcBef>
                <a:spcPts val="700"/>
              </a:spcBef>
              <a:spcAft>
                <a:spcPts val="0"/>
              </a:spcAft>
              <a:buClr>
                <a:schemeClr val="dk1"/>
              </a:buClr>
              <a:buSzPts val="1400"/>
              <a:buFont typeface="Calibri"/>
              <a:buNone/>
            </a:pPr>
            <a:r>
              <a:rPr lang="en-US" sz="1400"/>
              <a:t>6) Healthy Behavior      7) HB Consequences </a:t>
            </a:r>
            <a:endParaRPr/>
          </a:p>
          <a:p>
            <a:pPr marL="0" lvl="0" indent="0" algn="l" rtl="0">
              <a:spcBef>
                <a:spcPts val="0"/>
              </a:spcBef>
              <a:spcAft>
                <a:spcPts val="0"/>
              </a:spcAft>
              <a:buNone/>
            </a:pPr>
            <a:endParaRPr/>
          </a:p>
        </p:txBody>
      </p:sp>
      <p:sp>
        <p:nvSpPr>
          <p:cNvPr id="299" name="Google Shape;29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304" name="Google Shape;3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Over the past two months, we have developed an understanding of our emotional wellbeing with some useful strategies to help us make positive changes in our life.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These efforts have focused on particular aspects of our experience such as cognitions or goals.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Last week we discussed motivational enhancement as an approach that can help us strengthen our willingness to change problematic behaviors in our lives.  </a:t>
            </a:r>
            <a:endParaRPr/>
          </a:p>
          <a:p>
            <a:pPr marL="0" lvl="0" indent="0" algn="l" rtl="0">
              <a:spcBef>
                <a:spcPts val="0"/>
              </a:spcBef>
              <a:spcAft>
                <a:spcPts val="0"/>
              </a:spcAft>
              <a:buNone/>
            </a:pPr>
            <a:endParaRPr/>
          </a:p>
        </p:txBody>
      </p:sp>
      <p:sp>
        <p:nvSpPr>
          <p:cNvPr id="190" name="Google Shape;1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3" name="Google Shape;33;p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rot="5400000">
            <a:off x="6938169" y="2091531"/>
            <a:ext cx="5897562" cy="2476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1680369" y="-537369"/>
            <a:ext cx="5897562" cy="773430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9" name="Google Shape;99;p1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844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9588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423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542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7815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91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0"/>
        <p:cNvGrpSpPr/>
        <p:nvPr/>
      </p:nvGrpSpPr>
      <p:grpSpPr>
        <a:xfrm>
          <a:off x="0" y="0"/>
          <a:ext cx="0" cy="0"/>
          <a:chOff x="0" y="0"/>
          <a:chExt cx="0" cy="0"/>
        </a:xfrm>
      </p:grpSpPr>
      <p:sp>
        <p:nvSpPr>
          <p:cNvPr id="51" name="Google Shape;51;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734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918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165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343437"/>
        </a:soli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ctrTitle"/>
          </p:nvPr>
        </p:nvSpPr>
        <p:spPr>
          <a:xfrm>
            <a:off x="1261872" y="758952"/>
            <a:ext cx="9418320" cy="404164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46" name="Google Shape;46;p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1pPr>
            <a:lvl2pPr marL="0" lvl="1"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2pPr>
            <a:lvl3pPr marL="0" lvl="2"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3pPr>
            <a:lvl4pPr marL="0" lvl="3"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4pPr>
            <a:lvl5pPr marL="0" lvl="4"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5pPr>
            <a:lvl6pPr marL="0" lvl="5"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6pPr>
            <a:lvl7pPr marL="0" lvl="6"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7pPr>
            <a:lvl8pPr marL="0" lvl="7"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8pPr>
            <a:lvl9pPr marL="0" lvl="8" indent="0" algn="ctr">
              <a:spcBef>
                <a:spcPts val="0"/>
              </a:spcBef>
              <a:buNone/>
              <a:defRPr sz="3600" b="0" i="0" u="none" strike="noStrike" cap="none">
                <a:solidFill>
                  <a:srgbClr val="A5A5A5"/>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6"/>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0666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3536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2119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2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467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269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261872" y="758952"/>
            <a:ext cx="9418320" cy="404164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dk1"/>
              </a:buClr>
              <a:buSzPts val="7200"/>
              <a:buFont typeface="Century Schoolbook"/>
              <a:buNone/>
              <a:defRPr sz="7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Autofit/>
          </a:bodyPr>
          <a:lstStyle>
            <a:lvl1pPr marL="457200" lvl="0" indent="-228600" algn="l">
              <a:lnSpc>
                <a:spcPct val="95000"/>
              </a:lnSpc>
              <a:spcBef>
                <a:spcPts val="1400"/>
              </a:spcBef>
              <a:spcAft>
                <a:spcPts val="0"/>
              </a:spcAft>
              <a:buSzPts val="1760"/>
              <a:buNone/>
              <a:defRPr sz="2200">
                <a:solidFill>
                  <a:srgbClr val="595959"/>
                </a:solidFill>
              </a:defRPr>
            </a:lvl1pPr>
            <a:lvl2pPr marL="914400" lvl="1" indent="-228600" algn="l">
              <a:lnSpc>
                <a:spcPct val="90000"/>
              </a:lnSpc>
              <a:spcBef>
                <a:spcPts val="300"/>
              </a:spcBef>
              <a:spcAft>
                <a:spcPts val="0"/>
              </a:spcAft>
              <a:buSzPts val="1800"/>
              <a:buNone/>
              <a:defRPr sz="1800">
                <a:solidFill>
                  <a:srgbClr val="888888"/>
                </a:solidFill>
              </a:defRPr>
            </a:lvl2pPr>
            <a:lvl3pPr marL="1371600" lvl="2" indent="-228600" algn="l">
              <a:lnSpc>
                <a:spcPct val="90000"/>
              </a:lnSpc>
              <a:spcBef>
                <a:spcPts val="300"/>
              </a:spcBef>
              <a:spcAft>
                <a:spcPts val="0"/>
              </a:spcAft>
              <a:buSzPts val="1600"/>
              <a:buNone/>
              <a:defRPr sz="1600">
                <a:solidFill>
                  <a:srgbClr val="888888"/>
                </a:solidFill>
              </a:defRPr>
            </a:lvl3pPr>
            <a:lvl4pPr marL="1828800" lvl="3" indent="-228600" algn="l">
              <a:lnSpc>
                <a:spcPct val="90000"/>
              </a:lnSpc>
              <a:spcBef>
                <a:spcPts val="300"/>
              </a:spcBef>
              <a:spcAft>
                <a:spcPts val="0"/>
              </a:spcAft>
              <a:buSzPts val="1400"/>
              <a:buNone/>
              <a:defRPr sz="1400">
                <a:solidFill>
                  <a:srgbClr val="888888"/>
                </a:solidFill>
              </a:defRPr>
            </a:lvl4pPr>
            <a:lvl5pPr marL="2286000" lvl="4" indent="-228600" algn="l">
              <a:lnSpc>
                <a:spcPct val="90000"/>
              </a:lnSpc>
              <a:spcBef>
                <a:spcPts val="300"/>
              </a:spcBef>
              <a:spcAft>
                <a:spcPts val="0"/>
              </a:spcAft>
              <a:buSzPts val="1400"/>
              <a:buNone/>
              <a:defRPr sz="1400">
                <a:solidFill>
                  <a:srgbClr val="888888"/>
                </a:solidFill>
              </a:defRPr>
            </a:lvl5pPr>
            <a:lvl6pPr marL="2743200" lvl="5" indent="-228600" algn="l">
              <a:lnSpc>
                <a:spcPct val="90000"/>
              </a:lnSpc>
              <a:spcBef>
                <a:spcPts val="300"/>
              </a:spcBef>
              <a:spcAft>
                <a:spcPts val="0"/>
              </a:spcAft>
              <a:buSzPts val="1400"/>
              <a:buNone/>
              <a:defRPr sz="1400">
                <a:solidFill>
                  <a:srgbClr val="888888"/>
                </a:solidFill>
              </a:defRPr>
            </a:lvl6pPr>
            <a:lvl7pPr marL="3200400" lvl="6" indent="-228600" algn="l">
              <a:lnSpc>
                <a:spcPct val="90000"/>
              </a:lnSpc>
              <a:spcBef>
                <a:spcPts val="300"/>
              </a:spcBef>
              <a:spcAft>
                <a:spcPts val="0"/>
              </a:spcAft>
              <a:buSzPts val="1400"/>
              <a:buNone/>
              <a:defRPr sz="1400">
                <a:solidFill>
                  <a:srgbClr val="888888"/>
                </a:solidFill>
              </a:defRPr>
            </a:lvl7pPr>
            <a:lvl8pPr marL="3657600" lvl="7" indent="-228600" algn="l">
              <a:lnSpc>
                <a:spcPct val="90000"/>
              </a:lnSpc>
              <a:spcBef>
                <a:spcPts val="300"/>
              </a:spcBef>
              <a:spcAft>
                <a:spcPts val="0"/>
              </a:spcAft>
              <a:buSzPts val="1400"/>
              <a:buNone/>
              <a:defRPr sz="1400">
                <a:solidFill>
                  <a:srgbClr val="888888"/>
                </a:solidFill>
              </a:defRPr>
            </a:lvl8pPr>
            <a:lvl9pPr marL="4114800" lvl="8" indent="-228600" algn="l">
              <a:lnSpc>
                <a:spcPct val="90000"/>
              </a:lnSpc>
              <a:spcBef>
                <a:spcPts val="300"/>
              </a:spcBef>
              <a:spcAft>
                <a:spcPts val="300"/>
              </a:spcAft>
              <a:buSzPts val="1400"/>
              <a:buNone/>
              <a:defRPr sz="1400">
                <a:solidFill>
                  <a:srgbClr val="888888"/>
                </a:solidFill>
              </a:defRPr>
            </a:lvl9pPr>
          </a:lstStyle>
          <a:p>
            <a:endParaRPr/>
          </a:p>
        </p:txBody>
      </p:sp>
      <p:sp>
        <p:nvSpPr>
          <p:cNvPr id="53" name="Google Shape;53;p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7"/>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261872" y="1713655"/>
            <a:ext cx="4480560" cy="731520"/>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0"/>
              </a:spcBef>
              <a:spcAft>
                <a:spcPts val="0"/>
              </a:spcAft>
              <a:buSzPts val="1600"/>
              <a:buNone/>
              <a:defRPr sz="2000" b="0">
                <a:solidFill>
                  <a:schemeClr val="dk2"/>
                </a:solidFill>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0" name="Google Shape;60;p8"/>
          <p:cNvSpPr txBox="1">
            <a:spLocks noGrp="1"/>
          </p:cNvSpPr>
          <p:nvPr>
            <p:ph type="body" idx="2"/>
          </p:nvPr>
        </p:nvSpPr>
        <p:spPr>
          <a:xfrm>
            <a:off x="1261872" y="2507550"/>
            <a:ext cx="4480560" cy="366465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1" name="Google Shape;61;p8"/>
          <p:cNvSpPr txBox="1">
            <a:spLocks noGrp="1"/>
          </p:cNvSpPr>
          <p:nvPr>
            <p:ph type="body" idx="3"/>
          </p:nvPr>
        </p:nvSpPr>
        <p:spPr>
          <a:xfrm>
            <a:off x="6126480" y="1713655"/>
            <a:ext cx="4480560" cy="731520"/>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0"/>
              </a:spcBef>
              <a:spcAft>
                <a:spcPts val="0"/>
              </a:spcAft>
              <a:buSzPts val="1600"/>
              <a:buNone/>
              <a:defRPr sz="2000" b="0">
                <a:solidFill>
                  <a:schemeClr val="dk2"/>
                </a:solidFill>
                <a:latin typeface="Century Schoolbook"/>
                <a:ea typeface="Century Schoolbook"/>
                <a:cs typeface="Century Schoolbook"/>
                <a:sym typeface="Century Schoolbook"/>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2" name="Google Shape;62;p8"/>
          <p:cNvSpPr txBox="1">
            <a:spLocks noGrp="1"/>
          </p:cNvSpPr>
          <p:nvPr>
            <p:ph type="body" idx="4"/>
          </p:nvPr>
        </p:nvSpPr>
        <p:spPr>
          <a:xfrm>
            <a:off x="6126480" y="2507550"/>
            <a:ext cx="4480560" cy="366465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3" name="Google Shape;63;p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41248" y="457200"/>
            <a:ext cx="3200400" cy="16001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entury Schoolbook"/>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a:off x="4504267" y="685800"/>
            <a:ext cx="6079066" cy="5486400"/>
          </a:xfrm>
          <a:prstGeom prst="rect">
            <a:avLst/>
          </a:prstGeom>
          <a:noFill/>
          <a:ln>
            <a:noFill/>
          </a:ln>
        </p:spPr>
        <p:txBody>
          <a:bodyPr spcFirstLastPara="1" wrap="square" lIns="91425" tIns="45700" rIns="91425" bIns="45700" anchor="t" anchorCtr="0">
            <a:no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78" name="Google Shape;78;p11"/>
          <p:cNvSpPr txBox="1">
            <a:spLocks noGrp="1"/>
          </p:cNvSpPr>
          <p:nvPr>
            <p:ph type="body" idx="2"/>
          </p:nvPr>
        </p:nvSpPr>
        <p:spPr>
          <a:xfrm>
            <a:off x="841248" y="2099734"/>
            <a:ext cx="3200400" cy="3810001"/>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800"/>
              </a:spcBef>
              <a:spcAft>
                <a:spcPts val="0"/>
              </a:spcAft>
              <a:buSzPts val="1040"/>
              <a:buNone/>
              <a:defRPr sz="1300"/>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79" name="Google Shape;79;p11"/>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2"/>
          <p:cNvSpPr/>
          <p:nvPr/>
        </p:nvSpPr>
        <p:spPr>
          <a:xfrm>
            <a:off x="0" y="5105400"/>
            <a:ext cx="11292840" cy="1752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2"/>
          <p:cNvSpPr txBox="1">
            <a:spLocks noGrp="1"/>
          </p:cNvSpPr>
          <p:nvPr>
            <p:ph type="title"/>
          </p:nvPr>
        </p:nvSpPr>
        <p:spPr>
          <a:xfrm>
            <a:off x="914400" y="5257800"/>
            <a:ext cx="9982200" cy="914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800"/>
              <a:buFont typeface="Century Schoolbook"/>
              <a:buNone/>
              <a:defRPr sz="2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a:spLocks noGrp="1"/>
          </p:cNvSpPr>
          <p:nvPr>
            <p:ph type="pic" idx="2"/>
          </p:nvPr>
        </p:nvSpPr>
        <p:spPr>
          <a:xfrm>
            <a:off x="0" y="0"/>
            <a:ext cx="11292840" cy="5128923"/>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5000"/>
              </a:lnSpc>
              <a:spcBef>
                <a:spcPts val="1400"/>
              </a:spcBef>
              <a:spcAft>
                <a:spcPts val="0"/>
              </a:spcAft>
              <a:buClr>
                <a:schemeClr val="accent1"/>
              </a:buClr>
              <a:buSzPts val="2560"/>
              <a:buFont typeface="Arial"/>
              <a:buNone/>
              <a:defRPr sz="3200" b="0" i="0" u="none" strike="noStrike" cap="none">
                <a:solidFill>
                  <a:schemeClr val="lt1"/>
                </a:solidFill>
                <a:latin typeface="Century Schoolbook"/>
                <a:ea typeface="Century Schoolbook"/>
                <a:cs typeface="Century Schoolbook"/>
                <a:sym typeface="Century Schoolbook"/>
              </a:defRPr>
            </a:lvl1pPr>
            <a:lvl2pPr marR="0" lvl="1" algn="l" rtl="0">
              <a:lnSpc>
                <a:spcPct val="90000"/>
              </a:lnSpc>
              <a:spcBef>
                <a:spcPts val="300"/>
              </a:spcBef>
              <a:spcAft>
                <a:spcPts val="0"/>
              </a:spcAft>
              <a:buClr>
                <a:schemeClr val="accent1"/>
              </a:buClr>
              <a:buSzPts val="2800"/>
              <a:buFont typeface="Noto Sans Symbols"/>
              <a:buNone/>
              <a:defRPr sz="2800" b="0" i="0" u="none" strike="noStrike" cap="none">
                <a:solidFill>
                  <a:srgbClr val="262626"/>
                </a:solidFill>
                <a:latin typeface="Century Schoolbook"/>
                <a:ea typeface="Century Schoolbook"/>
                <a:cs typeface="Century Schoolbook"/>
                <a:sym typeface="Century Schoolbook"/>
              </a:defRPr>
            </a:lvl2pPr>
            <a:lvl3pPr marR="0" lvl="2" algn="l" rtl="0">
              <a:lnSpc>
                <a:spcPct val="90000"/>
              </a:lnSpc>
              <a:spcBef>
                <a:spcPts val="300"/>
              </a:spcBef>
              <a:spcAft>
                <a:spcPts val="0"/>
              </a:spcAft>
              <a:buClr>
                <a:schemeClr val="accent1"/>
              </a:buClr>
              <a:buSzPts val="2400"/>
              <a:buFont typeface="Noto Sans Symbols"/>
              <a:buNone/>
              <a:defRPr sz="2400" b="0" i="0" u="none" strike="noStrike" cap="none">
                <a:solidFill>
                  <a:srgbClr val="262626"/>
                </a:solidFill>
                <a:latin typeface="Century Schoolbook"/>
                <a:ea typeface="Century Schoolbook"/>
                <a:cs typeface="Century Schoolbook"/>
                <a:sym typeface="Century Schoolbook"/>
              </a:defRPr>
            </a:lvl3pPr>
            <a:lvl4pPr marR="0" lvl="3"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4pPr>
            <a:lvl5pPr marR="0" lvl="4"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5pPr>
            <a:lvl6pPr marR="0" lvl="5"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6pPr>
            <a:lvl7pPr marR="0" lvl="6"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7pPr>
            <a:lvl8pPr marR="0" lvl="7" algn="l" rtl="0">
              <a:lnSpc>
                <a:spcPct val="90000"/>
              </a:lnSpc>
              <a:spcBef>
                <a:spcPts val="300"/>
              </a:spcBef>
              <a:spcAft>
                <a:spcPts val="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8pPr>
            <a:lvl9pPr marR="0" lvl="8" algn="l" rtl="0">
              <a:lnSpc>
                <a:spcPct val="90000"/>
              </a:lnSpc>
              <a:spcBef>
                <a:spcPts val="300"/>
              </a:spcBef>
              <a:spcAft>
                <a:spcPts val="300"/>
              </a:spcAft>
              <a:buClr>
                <a:schemeClr val="accent1"/>
              </a:buClr>
              <a:buSzPts val="2000"/>
              <a:buFont typeface="Noto Sans Symbols"/>
              <a:buNone/>
              <a:defRPr sz="20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6" name="Google Shape;86;p12"/>
          <p:cNvSpPr txBox="1">
            <a:spLocks noGrp="1"/>
          </p:cNvSpPr>
          <p:nvPr>
            <p:ph type="body" idx="1"/>
          </p:nvPr>
        </p:nvSpPr>
        <p:spPr>
          <a:xfrm>
            <a:off x="914400" y="6108589"/>
            <a:ext cx="9982200" cy="59701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040"/>
              <a:buNone/>
              <a:defRPr sz="1300">
                <a:solidFill>
                  <a:srgbClr val="D8D8D8"/>
                </a:solidFill>
              </a:defRPr>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87" name="Google Shape;87;p12"/>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rot="5400000">
            <a:off x="3383884" y="-293211"/>
            <a:ext cx="4351337" cy="8595360"/>
          </a:xfrm>
          <a:prstGeom prst="rect">
            <a:avLst/>
          </a:prstGeom>
          <a:noFill/>
          <a:ln>
            <a:noFill/>
          </a:ln>
        </p:spPr>
        <p:txBody>
          <a:bodyPr spcFirstLastPara="1" wrap="square" lIns="91425" tIns="45700" rIns="91425" bIns="45700" anchor="t" anchorCtr="0">
            <a:no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3" name="Google Shape;93;p1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
          <p:cNvSpPr/>
          <p:nvPr/>
        </p:nvSpPr>
        <p:spPr>
          <a:xfrm>
            <a:off x="11292840" y="0"/>
            <a:ext cx="914400" cy="6858000"/>
          </a:xfrm>
          <a:prstGeom prst="rect">
            <a:avLst/>
          </a:prstGeom>
          <a:solidFill>
            <a:srgbClr val="34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1261872" y="365760"/>
            <a:ext cx="9692640" cy="13255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7" name="Google Shape;27;p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 name="Google Shape;28;p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Google Shape;29;p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8E8E93"/>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8143929"/>
      </p:ext>
    </p:extLst>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50534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1nZEdqcGVzo" TargetMode="External"/><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www.youtube.com/watch?v=1nZEdqcGVzo" TargetMode="External"/><Relationship Id="rId5" Type="http://schemas.openxmlformats.org/officeDocument/2006/relationships/hyperlink" Target="https://www.youtube.com/watch?v=DalxIqYuKYk" TargetMode="External"/><Relationship Id="rId4" Type="http://schemas.openxmlformats.org/officeDocument/2006/relationships/hyperlink" Target="https://youtu.be/SNqYG95j_UQ"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233-C9D6-48D9-9330-F3D281EB201D}"/>
              </a:ext>
            </a:extLst>
          </p:cNvPr>
          <p:cNvSpPr>
            <a:spLocks noGrp="1"/>
          </p:cNvSpPr>
          <p:nvPr>
            <p:ph type="title"/>
          </p:nvPr>
        </p:nvSpPr>
        <p:spPr>
          <a:xfrm>
            <a:off x="678676" y="885445"/>
            <a:ext cx="6913927" cy="715617"/>
          </a:xfrm>
        </p:spPr>
        <p:txBody>
          <a:bodyPr/>
          <a:lstStyle/>
          <a:p>
            <a:pPr algn="ctr"/>
            <a:r>
              <a:rPr lang="en-US" sz="4200" b="1" dirty="0">
                <a:solidFill>
                  <a:srgbClr val="FF0000"/>
                </a:solidFill>
              </a:rPr>
              <a:t>Advising is a Complicated Profession</a:t>
            </a:r>
          </a:p>
        </p:txBody>
      </p:sp>
      <p:sp>
        <p:nvSpPr>
          <p:cNvPr id="3" name="Text Placeholder 2">
            <a:extLst>
              <a:ext uri="{FF2B5EF4-FFF2-40B4-BE49-F238E27FC236}">
                <a16:creationId xmlns:a16="http://schemas.microsoft.com/office/drawing/2014/main" id="{6F0BB3AC-723B-4D12-B9BB-4CA88AE962DB}"/>
              </a:ext>
            </a:extLst>
          </p:cNvPr>
          <p:cNvSpPr>
            <a:spLocks noGrp="1"/>
          </p:cNvSpPr>
          <p:nvPr>
            <p:ph type="body" idx="1"/>
          </p:nvPr>
        </p:nvSpPr>
        <p:spPr>
          <a:xfrm>
            <a:off x="200926" y="2132872"/>
            <a:ext cx="10801847" cy="4351337"/>
          </a:xfrm>
        </p:spPr>
        <p:txBody>
          <a:bodyPr/>
          <a:lstStyle/>
          <a:p>
            <a:r>
              <a:rPr lang="en-US" sz="2400" dirty="0">
                <a:latin typeface="+mj-lt"/>
              </a:rPr>
              <a:t>Advisors are on the front lines and are thrust into multiple roles to support our students</a:t>
            </a:r>
          </a:p>
          <a:p>
            <a:endParaRPr lang="en-US" sz="1000" dirty="0">
              <a:latin typeface="+mj-lt"/>
            </a:endParaRPr>
          </a:p>
          <a:p>
            <a:r>
              <a:rPr lang="en-US" sz="2400" dirty="0">
                <a:latin typeface="+mj-lt"/>
              </a:rPr>
              <a:t>There are multiple stressors that are inherently part of the job that are so separate from why you got into this work</a:t>
            </a:r>
          </a:p>
          <a:p>
            <a:endParaRPr lang="en-US" sz="1000" dirty="0">
              <a:latin typeface="+mj-lt"/>
            </a:endParaRPr>
          </a:p>
          <a:p>
            <a:r>
              <a:rPr lang="en-US" sz="2400" dirty="0">
                <a:latin typeface="+mj-lt"/>
              </a:rPr>
              <a:t>In addition to the short-term challenges, these stressors can lead to burnout and long-term health issues</a:t>
            </a:r>
          </a:p>
          <a:p>
            <a:endParaRPr lang="en-US" sz="1000" dirty="0">
              <a:latin typeface="+mj-lt"/>
            </a:endParaRPr>
          </a:p>
          <a:p>
            <a:r>
              <a:rPr lang="en-US" sz="2400" dirty="0">
                <a:latin typeface="+mj-lt"/>
              </a:rPr>
              <a:t>And of course its all exacerbated by COVID</a:t>
            </a:r>
            <a:endParaRPr lang="en-US" sz="2000" dirty="0">
              <a:latin typeface="+mj-lt"/>
            </a:endParaRPr>
          </a:p>
        </p:txBody>
      </p:sp>
      <p:pic>
        <p:nvPicPr>
          <p:cNvPr id="1026" name="Picture 2" descr="Was Baby Yoda Being Hidden? By Whom? Or Had He Been Abandoned? | TVLine">
            <a:extLst>
              <a:ext uri="{FF2B5EF4-FFF2-40B4-BE49-F238E27FC236}">
                <a16:creationId xmlns:a16="http://schemas.microsoft.com/office/drawing/2014/main" id="{7D0D7E5C-8D01-4273-8D19-0E30C6529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630" y="184036"/>
            <a:ext cx="25336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3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8"/>
          <p:cNvSpPr txBox="1">
            <a:spLocks noGrp="1"/>
          </p:cNvSpPr>
          <p:nvPr>
            <p:ph type="title"/>
          </p:nvPr>
        </p:nvSpPr>
        <p:spPr>
          <a:xfrm>
            <a:off x="1470991" y="151273"/>
            <a:ext cx="9796007" cy="9221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en-US" sz="4000" b="1" dirty="0">
                <a:solidFill>
                  <a:srgbClr val="FF0000"/>
                </a:solidFill>
              </a:rPr>
              <a:t>Strategies to Move through Stages of Change</a:t>
            </a:r>
            <a:endParaRPr sz="4000" dirty="0">
              <a:solidFill>
                <a:srgbClr val="FF0000"/>
              </a:solidFill>
            </a:endParaRPr>
          </a:p>
        </p:txBody>
      </p:sp>
      <p:sp>
        <p:nvSpPr>
          <p:cNvPr id="429" name="Google Shape;429;p58"/>
          <p:cNvSpPr txBox="1">
            <a:spLocks noGrp="1"/>
          </p:cNvSpPr>
          <p:nvPr>
            <p:ph type="body" idx="1"/>
          </p:nvPr>
        </p:nvSpPr>
        <p:spPr>
          <a:xfrm>
            <a:off x="1367623" y="1073430"/>
            <a:ext cx="10642821" cy="547844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000" b="1" dirty="0">
                <a:latin typeface="Calibri"/>
                <a:ea typeface="Calibri"/>
                <a:cs typeface="Calibri"/>
                <a:sym typeface="Calibri"/>
              </a:rPr>
              <a:t>Express Empathy</a:t>
            </a:r>
            <a:r>
              <a:rPr lang="en-US" sz="2000" dirty="0">
                <a:latin typeface="Calibri"/>
                <a:ea typeface="Calibri"/>
                <a:cs typeface="Calibri"/>
                <a:sym typeface="Calibri"/>
              </a:rPr>
              <a:t>: Engage in self-talk in a respectful manner– be honest but also give self the benefit of the doubt and acknowledge the good/bad things about making a change.</a:t>
            </a:r>
            <a:endParaRPr sz="2400" dirty="0"/>
          </a:p>
          <a:p>
            <a:pPr marL="228600" lvl="0" indent="-88900" algn="l" rtl="0">
              <a:lnSpc>
                <a:spcPct val="90000"/>
              </a:lnSpc>
              <a:spcBef>
                <a:spcPts val="1000"/>
              </a:spcBef>
              <a:spcAft>
                <a:spcPts val="0"/>
              </a:spcAft>
              <a:buClr>
                <a:schemeClr val="dk1"/>
              </a:buClr>
              <a:buSzPts val="2200"/>
              <a:buNone/>
            </a:pPr>
            <a:endParaRPr sz="400" b="1"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200"/>
              <a:buChar char="•"/>
            </a:pPr>
            <a:r>
              <a:rPr lang="en-US" sz="2000" b="1" dirty="0">
                <a:latin typeface="Calibri"/>
                <a:ea typeface="Calibri"/>
                <a:cs typeface="Calibri"/>
                <a:sym typeface="Calibri"/>
              </a:rPr>
              <a:t>Develop Discrepancy</a:t>
            </a:r>
            <a:r>
              <a:rPr lang="en-US" sz="2000" dirty="0">
                <a:latin typeface="Calibri"/>
                <a:ea typeface="Calibri"/>
                <a:cs typeface="Calibri"/>
                <a:sym typeface="Calibri"/>
              </a:rPr>
              <a:t>: Juxtapose problem behavior against beliefs, values, goals. Create discrepancy between who you want to be and who you are during problem behavior.</a:t>
            </a:r>
            <a:endParaRPr sz="2400" dirty="0"/>
          </a:p>
          <a:p>
            <a:pPr marL="228600" lvl="0" indent="-88900" algn="l" rtl="0">
              <a:lnSpc>
                <a:spcPct val="90000"/>
              </a:lnSpc>
              <a:spcBef>
                <a:spcPts val="1000"/>
              </a:spcBef>
              <a:spcAft>
                <a:spcPts val="0"/>
              </a:spcAft>
              <a:buClr>
                <a:schemeClr val="dk1"/>
              </a:buClr>
              <a:buSzPts val="2200"/>
              <a:buNone/>
            </a:pPr>
            <a:endParaRPr sz="400" b="1"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200"/>
              <a:buChar char="•"/>
            </a:pPr>
            <a:r>
              <a:rPr lang="en-US" sz="2000" b="1" dirty="0">
                <a:latin typeface="Calibri"/>
                <a:ea typeface="Calibri"/>
                <a:cs typeface="Calibri"/>
                <a:sym typeface="Calibri"/>
              </a:rPr>
              <a:t>Conduct a Decision Balance: </a:t>
            </a:r>
            <a:r>
              <a:rPr lang="en-US" sz="2000" dirty="0">
                <a:latin typeface="Calibri"/>
                <a:ea typeface="Calibri"/>
                <a:cs typeface="Calibri"/>
                <a:sym typeface="Calibri"/>
              </a:rPr>
              <a:t>Lay out all of the relevant reasons for changing, costs of changing, reasons for not changing, costs of not changing.</a:t>
            </a:r>
          </a:p>
          <a:p>
            <a:pPr marL="228600" lvl="0" indent="-228600" algn="l" rtl="0">
              <a:lnSpc>
                <a:spcPct val="90000"/>
              </a:lnSpc>
              <a:spcBef>
                <a:spcPts val="1000"/>
              </a:spcBef>
              <a:spcAft>
                <a:spcPts val="0"/>
              </a:spcAft>
              <a:buClr>
                <a:schemeClr val="dk1"/>
              </a:buClr>
              <a:buSzPts val="2200"/>
              <a:buChar char="•"/>
            </a:pPr>
            <a:endParaRPr lang="en-US" sz="500" b="1" dirty="0"/>
          </a:p>
          <a:p>
            <a:pPr marL="228600" lvl="0" indent="-228600" algn="l" rtl="0">
              <a:lnSpc>
                <a:spcPct val="90000"/>
              </a:lnSpc>
              <a:spcBef>
                <a:spcPts val="1000"/>
              </a:spcBef>
              <a:spcAft>
                <a:spcPts val="0"/>
              </a:spcAft>
              <a:buClr>
                <a:schemeClr val="dk1"/>
              </a:buClr>
              <a:buSzPts val="2200"/>
              <a:buChar char="•"/>
            </a:pPr>
            <a:r>
              <a:rPr lang="en-US" sz="2000" b="1" dirty="0"/>
              <a:t>Roll with Resistance</a:t>
            </a:r>
            <a:r>
              <a:rPr lang="en-US" sz="2000" dirty="0"/>
              <a:t>: Understand its natural to resist change and consider making bargains with yourself to make “less” change. Meet yourself wherever you are.</a:t>
            </a:r>
          </a:p>
          <a:p>
            <a:pPr marL="228600" lvl="0" indent="-88900">
              <a:buSzPts val="2200"/>
              <a:buNone/>
            </a:pPr>
            <a:endParaRPr lang="en-US" sz="400" b="1" dirty="0"/>
          </a:p>
          <a:p>
            <a:pPr marL="228600" lvl="0" indent="-228600">
              <a:buSzPts val="2200"/>
            </a:pPr>
            <a:r>
              <a:rPr lang="en-US" sz="2000" b="1" dirty="0"/>
              <a:t>Support Your Own Self-Efficacy</a:t>
            </a:r>
            <a:r>
              <a:rPr lang="en-US" sz="2000" dirty="0"/>
              <a:t>: Know change is possible (difficult but possible) and remember past success; Acknowledge/reward </a:t>
            </a:r>
            <a:r>
              <a:rPr lang="en-US" sz="2000" u="sng" dirty="0"/>
              <a:t>any</a:t>
            </a:r>
            <a:r>
              <a:rPr lang="en-US" sz="2000" dirty="0"/>
              <a:t> positive steps in the right direction even if not full change.</a:t>
            </a:r>
          </a:p>
          <a:p>
            <a:pPr marL="228600" lvl="0" indent="-88900">
              <a:buSzPts val="2200"/>
              <a:buNone/>
            </a:pPr>
            <a:endParaRPr lang="en-US" sz="400" dirty="0"/>
          </a:p>
          <a:p>
            <a:pPr marL="228600" lvl="0" indent="-228600">
              <a:buSzPts val="2200"/>
            </a:pPr>
            <a:r>
              <a:rPr lang="en-US" sz="2000" b="1" dirty="0"/>
              <a:t>Develop a Change Plan: </a:t>
            </a:r>
            <a:r>
              <a:rPr lang="en-US" sz="2000" dirty="0"/>
              <a:t>Outline what steps are need to make the changes you want to make and start taking those steps to create and maintain change.</a:t>
            </a:r>
          </a:p>
          <a:p>
            <a:pPr marL="0" lvl="0" indent="0">
              <a:buSzPts val="2200"/>
              <a:buNone/>
            </a:pPr>
            <a:endParaRPr lang="en-US" sz="400" dirty="0"/>
          </a:p>
          <a:p>
            <a:pPr marL="228600" lvl="0" indent="-228600">
              <a:buSzPts val="2200"/>
            </a:pPr>
            <a:r>
              <a:rPr lang="en-US" sz="2000" b="1" dirty="0"/>
              <a:t>Commit to Action</a:t>
            </a:r>
            <a:r>
              <a:rPr lang="en-US" sz="2000" dirty="0"/>
              <a:t>: Make a clear state of your intent to change and what you are willing to change.</a:t>
            </a:r>
            <a:endParaRPr sz="2200" dirty="0">
              <a:latin typeface="Calibri"/>
              <a:ea typeface="Calibri"/>
              <a:cs typeface="Calibri"/>
              <a:sym typeface="Calibri"/>
            </a:endParaRPr>
          </a:p>
          <a:p>
            <a:pPr marL="228600" lvl="0" indent="-88900" algn="l" rtl="0">
              <a:lnSpc>
                <a:spcPct val="90000"/>
              </a:lnSpc>
              <a:spcBef>
                <a:spcPts val="1000"/>
              </a:spcBef>
              <a:spcAft>
                <a:spcPts val="0"/>
              </a:spcAft>
              <a:buClr>
                <a:schemeClr val="dk1"/>
              </a:buClr>
              <a:buSzPts val="2200"/>
              <a:buNone/>
            </a:pPr>
            <a:endParaRPr sz="2200" b="1" dirty="0">
              <a:latin typeface="Calibri"/>
              <a:ea typeface="Calibri"/>
              <a:cs typeface="Calibri"/>
              <a:sym typeface="Calibri"/>
            </a:endParaRPr>
          </a:p>
          <a:p>
            <a:pPr marL="228600" lvl="0" indent="-88900" algn="l" rtl="0">
              <a:lnSpc>
                <a:spcPct val="90000"/>
              </a:lnSpc>
              <a:spcBef>
                <a:spcPts val="1000"/>
              </a:spcBef>
              <a:spcAft>
                <a:spcPts val="0"/>
              </a:spcAft>
              <a:buClr>
                <a:schemeClr val="dk1"/>
              </a:buClr>
              <a:buSzPts val="2200"/>
              <a:buNone/>
            </a:pPr>
            <a:endParaRPr sz="2200" b="1" dirty="0">
              <a:latin typeface="Calibri"/>
              <a:ea typeface="Calibri"/>
              <a:cs typeface="Calibri"/>
              <a:sym typeface="Calibri"/>
            </a:endParaRPr>
          </a:p>
          <a:p>
            <a:pPr marL="228600" lvl="0" indent="-88900" algn="l" rtl="0">
              <a:lnSpc>
                <a:spcPct val="90000"/>
              </a:lnSpc>
              <a:spcBef>
                <a:spcPts val="1000"/>
              </a:spcBef>
              <a:spcAft>
                <a:spcPts val="0"/>
              </a:spcAft>
              <a:buClr>
                <a:schemeClr val="dk1"/>
              </a:buClr>
              <a:buSzPts val="2200"/>
              <a:buNone/>
            </a:pPr>
            <a:endParaRPr sz="2200" dirty="0">
              <a:latin typeface="Calibri"/>
              <a:ea typeface="Calibri"/>
              <a:cs typeface="Calibri"/>
              <a:sym typeface="Calibri"/>
            </a:endParaRPr>
          </a:p>
        </p:txBody>
      </p:sp>
      <p:pic>
        <p:nvPicPr>
          <p:cNvPr id="5" name="Google Shape;438;p59">
            <a:extLst>
              <a:ext uri="{FF2B5EF4-FFF2-40B4-BE49-F238E27FC236}">
                <a16:creationId xmlns:a16="http://schemas.microsoft.com/office/drawing/2014/main" id="{D00FACDC-ED1D-4B1E-BD34-94BF9F00F0E3}"/>
              </a:ext>
            </a:extLst>
          </p:cNvPr>
          <p:cNvPicPr preferRelativeResize="0"/>
          <p:nvPr/>
        </p:nvPicPr>
        <p:blipFill rotWithShape="1">
          <a:blip r:embed="rId3">
            <a:alphaModFix/>
          </a:blip>
          <a:srcRect l="28748" r="20557"/>
          <a:stretch/>
        </p:blipFill>
        <p:spPr>
          <a:xfrm>
            <a:off x="22" y="10"/>
            <a:ext cx="1244357"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0" y="0"/>
            <a:ext cx="11304270" cy="1325562"/>
          </a:xfrm>
          <a:prstGeom prst="rect">
            <a:avLst/>
          </a:prstGeom>
          <a:solidFill>
            <a:schemeClr val="dk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entury Schoolbook"/>
              <a:buNone/>
            </a:pPr>
            <a:r>
              <a:rPr lang="en-US" b="1">
                <a:solidFill>
                  <a:schemeClr val="lt1"/>
                </a:solidFill>
              </a:rPr>
              <a:t>Functional Analysis</a:t>
            </a:r>
            <a:endParaRPr/>
          </a:p>
        </p:txBody>
      </p:sp>
      <p:sp>
        <p:nvSpPr>
          <p:cNvPr id="193" name="Google Shape;193;p29"/>
          <p:cNvSpPr txBox="1">
            <a:spLocks noGrp="1"/>
          </p:cNvSpPr>
          <p:nvPr>
            <p:ph type="body" idx="1"/>
          </p:nvPr>
        </p:nvSpPr>
        <p:spPr>
          <a:xfrm>
            <a:off x="277756" y="1515896"/>
            <a:ext cx="10748758" cy="4922033"/>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SzPts val="1776"/>
              <a:buNone/>
            </a:pPr>
            <a:endParaRPr sz="2220" dirty="0">
              <a:latin typeface="+mj-lt"/>
            </a:endParaRPr>
          </a:p>
          <a:p>
            <a:pPr marL="182880" lvl="0" indent="-182880" algn="l" rtl="0">
              <a:lnSpc>
                <a:spcPct val="85000"/>
              </a:lnSpc>
              <a:spcBef>
                <a:spcPts val="1310"/>
              </a:spcBef>
              <a:spcAft>
                <a:spcPts val="0"/>
              </a:spcAft>
              <a:buSzPts val="1776"/>
              <a:buFont typeface="Times"/>
              <a:buChar char="•"/>
            </a:pPr>
            <a:r>
              <a:rPr lang="en-US" sz="2220" dirty="0">
                <a:latin typeface="+mj-lt"/>
              </a:rPr>
              <a:t>An approach to understand </a:t>
            </a:r>
            <a:r>
              <a:rPr lang="en-US" sz="2220" b="1" u="sng" dirty="0">
                <a:latin typeface="+mj-lt"/>
              </a:rPr>
              <a:t>WHY</a:t>
            </a:r>
            <a:r>
              <a:rPr lang="en-US" sz="2220" dirty="0">
                <a:latin typeface="+mj-lt"/>
              </a:rPr>
              <a:t> problematic behaviors occur and how those behaviors can be addressed</a:t>
            </a:r>
            <a:endParaRPr lang="en-US" dirty="0">
              <a:latin typeface="+mj-lt"/>
            </a:endParaRPr>
          </a:p>
          <a:p>
            <a:pPr marL="182880" lvl="0" indent="-182880" algn="l" rtl="0">
              <a:lnSpc>
                <a:spcPct val="85000"/>
              </a:lnSpc>
              <a:spcBef>
                <a:spcPts val="1310"/>
              </a:spcBef>
              <a:spcAft>
                <a:spcPts val="0"/>
              </a:spcAft>
              <a:buSzPts val="1776"/>
              <a:buFont typeface="Times"/>
              <a:buChar char="•"/>
            </a:pPr>
            <a:endParaRPr lang="en-US" sz="2220" dirty="0">
              <a:latin typeface="+mj-lt"/>
            </a:endParaRPr>
          </a:p>
          <a:p>
            <a:pPr marL="182880" lvl="0" indent="-182880" algn="l" rtl="0">
              <a:lnSpc>
                <a:spcPct val="85000"/>
              </a:lnSpc>
              <a:spcBef>
                <a:spcPts val="1310"/>
              </a:spcBef>
              <a:spcAft>
                <a:spcPts val="0"/>
              </a:spcAft>
              <a:buSzPts val="1776"/>
              <a:buFont typeface="Times"/>
              <a:buChar char="•"/>
            </a:pPr>
            <a:r>
              <a:rPr lang="en-US" sz="2220" dirty="0">
                <a:latin typeface="+mj-lt"/>
              </a:rPr>
              <a:t>Can be used to understand the choices made by your students as well as how you respond to your students in an advising role (or even what you do in your own life)</a:t>
            </a:r>
          </a:p>
          <a:p>
            <a:pPr marL="182880" lvl="0" indent="-182880" algn="l" rtl="0">
              <a:lnSpc>
                <a:spcPct val="85000"/>
              </a:lnSpc>
              <a:spcBef>
                <a:spcPts val="1310"/>
              </a:spcBef>
              <a:spcAft>
                <a:spcPts val="0"/>
              </a:spcAft>
              <a:buSzPts val="1776"/>
              <a:buFont typeface="Times"/>
              <a:buChar char="•"/>
            </a:pPr>
            <a:endParaRPr lang="en-US" sz="2220" dirty="0">
              <a:latin typeface="+mj-lt"/>
            </a:endParaRPr>
          </a:p>
          <a:p>
            <a:pPr marL="182880" lvl="0" indent="-182880" algn="l" rtl="0">
              <a:lnSpc>
                <a:spcPct val="85000"/>
              </a:lnSpc>
              <a:spcBef>
                <a:spcPts val="1310"/>
              </a:spcBef>
              <a:spcAft>
                <a:spcPts val="0"/>
              </a:spcAft>
              <a:buSzPts val="1776"/>
              <a:buFont typeface="Times"/>
              <a:buChar char="•"/>
            </a:pPr>
            <a:r>
              <a:rPr lang="en-US" sz="2220" dirty="0">
                <a:latin typeface="+mj-lt"/>
              </a:rPr>
              <a:t>Almost any problem behavior can be explored in a functional analysis – even things that aren’t thought of as behaviors such as procrastination</a:t>
            </a:r>
            <a:endParaRPr dirty="0">
              <a:latin typeface="+mj-lt"/>
            </a:endParaRPr>
          </a:p>
          <a:p>
            <a:pPr marL="182880" lvl="0" indent="-126491" algn="l" rtl="0">
              <a:lnSpc>
                <a:spcPct val="85000"/>
              </a:lnSpc>
              <a:spcBef>
                <a:spcPts val="755"/>
              </a:spcBef>
              <a:spcAft>
                <a:spcPts val="0"/>
              </a:spcAft>
              <a:buSzPts val="888"/>
              <a:buFont typeface="Times"/>
              <a:buNone/>
            </a:pPr>
            <a:endParaRPr sz="11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34"/>
          <p:cNvGraphicFramePr/>
          <p:nvPr/>
        </p:nvGraphicFramePr>
        <p:xfrm>
          <a:off x="558397" y="170037"/>
          <a:ext cx="10110475" cy="6517925"/>
        </p:xfrm>
        <a:graphic>
          <a:graphicData uri="http://schemas.openxmlformats.org/drawingml/2006/table">
            <a:tbl>
              <a:tblPr>
                <a:noFill/>
                <a:tableStyleId>{6479CFFE-EBBF-48F0-83B2-72A276B3F58E}</a:tableStyleId>
              </a:tblPr>
              <a:tblGrid>
                <a:gridCol w="3457600">
                  <a:extLst>
                    <a:ext uri="{9D8B030D-6E8A-4147-A177-3AD203B41FA5}">
                      <a16:colId xmlns:a16="http://schemas.microsoft.com/office/drawing/2014/main" val="20000"/>
                    </a:ext>
                  </a:extLst>
                </a:gridCol>
                <a:gridCol w="3364200">
                  <a:extLst>
                    <a:ext uri="{9D8B030D-6E8A-4147-A177-3AD203B41FA5}">
                      <a16:colId xmlns:a16="http://schemas.microsoft.com/office/drawing/2014/main" val="20001"/>
                    </a:ext>
                  </a:extLst>
                </a:gridCol>
                <a:gridCol w="3288675">
                  <a:extLst>
                    <a:ext uri="{9D8B030D-6E8A-4147-A177-3AD203B41FA5}">
                      <a16:colId xmlns:a16="http://schemas.microsoft.com/office/drawing/2014/main" val="20002"/>
                    </a:ext>
                  </a:extLst>
                </a:gridCol>
              </a:tblGrid>
              <a:tr h="1931825">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rgbClr val="FF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Trigger (2)</a:t>
                      </a:r>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Thoughts (3a)</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Feelings (3b)</a:t>
                      </a:r>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01275">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Problem Behavior (1)</a:t>
                      </a:r>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Problem Behavior</a:t>
                      </a:r>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Positive Consequences (4a)</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Century Schoolbook"/>
                        <a:buNone/>
                      </a:pP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entury Schoolbook"/>
                        <a:buNone/>
                      </a:pP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Problem Behavior</a:t>
                      </a:r>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Negative Consequence (4b)</a:t>
                      </a:r>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84825">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Healthy Behavior (5)</a:t>
                      </a:r>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entury Schoolbook"/>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Century Schoolbook"/>
                        <a:buNone/>
                      </a:pPr>
                      <a:endParaRPr sz="1600" b="0" i="0" u="none" strike="noStrike" cap="none">
                        <a:solidFill>
                          <a:schemeClr val="dk1"/>
                        </a:solidFill>
                        <a:latin typeface="Times New Roman"/>
                        <a:ea typeface="Times New Roman"/>
                        <a:cs typeface="Times New Roman"/>
                        <a:sym typeface="Times New Roman"/>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Healthy Behavior</a:t>
                      </a:r>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Positive Consequences (6a)</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Healthy Behavior</a:t>
                      </a:r>
                      <a:endParaRPr/>
                    </a:p>
                    <a:p>
                      <a:pPr marL="0" marR="0" lvl="0" indent="0" algn="ctr" rtl="0">
                        <a:lnSpc>
                          <a:spcPct val="10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Negative Consequence (6b)</a:t>
                      </a:r>
                      <a:endParaRPr/>
                    </a:p>
                    <a:p>
                      <a:pPr marL="0" marR="0" lvl="0" indent="0" algn="ctr" rtl="0">
                        <a:lnSpc>
                          <a:spcPct val="100000"/>
                        </a:lnSpc>
                        <a:spcBef>
                          <a:spcPts val="0"/>
                        </a:spcBef>
                        <a:spcAft>
                          <a:spcPts val="0"/>
                        </a:spcAft>
                        <a:buClr>
                          <a:schemeClr val="dk1"/>
                        </a:buClr>
                        <a:buSzPts val="1600"/>
                        <a:buFont typeface="Century Schoolbook"/>
                        <a:buNone/>
                      </a:pPr>
                      <a:endParaRPr sz="1600" b="1" i="0" u="sng" strike="noStrike" cap="none">
                        <a:solidFill>
                          <a:schemeClr val="dk1"/>
                        </a:solidFill>
                        <a:latin typeface="Arial"/>
                        <a:ea typeface="Arial"/>
                        <a:cs typeface="Arial"/>
                        <a:sym typeface="Arial"/>
                      </a:endParaRPr>
                    </a:p>
                    <a:p>
                      <a:pPr marL="171450" marR="0" lvl="0" indent="-6985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aphicFrame>
        <p:nvGraphicFramePr>
          <p:cNvPr id="301" name="Google Shape;301;p43"/>
          <p:cNvGraphicFramePr/>
          <p:nvPr>
            <p:extLst>
              <p:ext uri="{D42A27DB-BD31-4B8C-83A1-F6EECF244321}">
                <p14:modId xmlns:p14="http://schemas.microsoft.com/office/powerpoint/2010/main" val="3938803101"/>
              </p:ext>
            </p:extLst>
          </p:nvPr>
        </p:nvGraphicFramePr>
        <p:xfrm>
          <a:off x="765661" y="237665"/>
          <a:ext cx="10110475" cy="6537960"/>
        </p:xfrm>
        <a:graphic>
          <a:graphicData uri="http://schemas.openxmlformats.org/drawingml/2006/table">
            <a:tbl>
              <a:tblPr>
                <a:noFill/>
                <a:tableStyleId>{6479CFFE-EBBF-48F0-83B2-72A276B3F58E}</a:tableStyleId>
              </a:tblPr>
              <a:tblGrid>
                <a:gridCol w="3457600">
                  <a:extLst>
                    <a:ext uri="{9D8B030D-6E8A-4147-A177-3AD203B41FA5}">
                      <a16:colId xmlns:a16="http://schemas.microsoft.com/office/drawing/2014/main" val="20000"/>
                    </a:ext>
                  </a:extLst>
                </a:gridCol>
                <a:gridCol w="3364200">
                  <a:extLst>
                    <a:ext uri="{9D8B030D-6E8A-4147-A177-3AD203B41FA5}">
                      <a16:colId xmlns:a16="http://schemas.microsoft.com/office/drawing/2014/main" val="20001"/>
                    </a:ext>
                  </a:extLst>
                </a:gridCol>
                <a:gridCol w="3288675">
                  <a:extLst>
                    <a:ext uri="{9D8B030D-6E8A-4147-A177-3AD203B41FA5}">
                      <a16:colId xmlns:a16="http://schemas.microsoft.com/office/drawing/2014/main" val="20002"/>
                    </a:ext>
                  </a:extLst>
                </a:gridCol>
              </a:tblGrid>
              <a:tr h="2269600">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a:solidFill>
                            <a:schemeClr val="dk1"/>
                          </a:solidFill>
                          <a:latin typeface="Calibri"/>
                          <a:ea typeface="Calibri"/>
                          <a:cs typeface="Calibri"/>
                          <a:sym typeface="Calibri"/>
                        </a:rPr>
                        <a:t> </a:t>
                      </a:r>
                      <a:endParaRPr sz="1300" b="0"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a:solidFill>
                            <a:schemeClr val="dk1"/>
                          </a:solidFill>
                          <a:latin typeface="Calibri"/>
                          <a:ea typeface="Calibri"/>
                          <a:cs typeface="Calibri"/>
                          <a:sym typeface="Calibri"/>
                        </a:rPr>
                        <a:t>Trigger (2)</a:t>
                      </a:r>
                      <a:endParaRPr/>
                    </a:p>
                    <a:p>
                      <a:pPr marL="0" marR="0" lvl="0" indent="0" algn="ctr" rtl="0">
                        <a:lnSpc>
                          <a:spcPct val="100000"/>
                        </a:lnSpc>
                        <a:spcBef>
                          <a:spcPts val="0"/>
                        </a:spcBef>
                        <a:spcAft>
                          <a:spcPts val="0"/>
                        </a:spcAft>
                        <a:buClr>
                          <a:schemeClr val="dk1"/>
                        </a:buClr>
                        <a:buSzPts val="1300"/>
                        <a:buFont typeface="Century Schoolbook"/>
                        <a:buNone/>
                      </a:pPr>
                      <a:endParaRPr sz="1300" b="1" i="0" u="sng"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Current: I often check my email before I go to sleep and something in it is always a problem</a:t>
                      </a:r>
                      <a:endParaRPr/>
                    </a:p>
                    <a:p>
                      <a:pPr marL="0" marR="0" lvl="0" indent="0" algn="l" rtl="0">
                        <a:lnSpc>
                          <a:spcPct val="100000"/>
                        </a:lnSpc>
                        <a:spcBef>
                          <a:spcPts val="0"/>
                        </a:spcBef>
                        <a:spcAft>
                          <a:spcPts val="0"/>
                        </a:spcAft>
                        <a:buClr>
                          <a:schemeClr val="dk1"/>
                        </a:buClr>
                        <a:buSzPts val="1300"/>
                        <a:buFont typeface="Century Schoolbook"/>
                        <a:buNone/>
                      </a:pP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Recent: Throughout the week I get too little sleep so I’m worn down by later in the evening</a:t>
                      </a:r>
                      <a:endParaRPr/>
                    </a:p>
                    <a:p>
                      <a:pPr marL="0" marR="0" lvl="0" indent="0" algn="l" rtl="0">
                        <a:lnSpc>
                          <a:spcPct val="100000"/>
                        </a:lnSpc>
                        <a:spcBef>
                          <a:spcPts val="0"/>
                        </a:spcBef>
                        <a:spcAft>
                          <a:spcPts val="0"/>
                        </a:spcAft>
                        <a:buClr>
                          <a:schemeClr val="dk1"/>
                        </a:buClr>
                        <a:buSzPts val="1300"/>
                        <a:buFont typeface="Century Schoolbook"/>
                        <a:buNone/>
                      </a:pP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Early: Lashing out at others was seen as a sign of strength in my family growing up</a:t>
                      </a:r>
                      <a:endParaRPr sz="1300" b="1" i="0" u="none" strike="noStrike" cap="none">
                        <a:solidFill>
                          <a:schemeClr val="dk1"/>
                        </a:solidFill>
                        <a:latin typeface="Calibri"/>
                        <a:ea typeface="Calibri"/>
                        <a:cs typeface="Calibri"/>
                        <a:sym typeface="Calibri"/>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Thoughts (3a)</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 I should respond to this now</a:t>
                      </a:r>
                      <a:endParaRPr dirty="0"/>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People have to understand my perspective</a:t>
                      </a:r>
                      <a:endParaRPr dirty="0"/>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Everyone else is the problem because they only ever care about themselves</a:t>
                      </a:r>
                      <a:endParaRPr dirty="0"/>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Feelings (3b)</a:t>
                      </a:r>
                      <a:endParaRPr dirty="0"/>
                    </a:p>
                    <a:p>
                      <a:pPr marL="0" marR="0" lvl="0" indent="0" algn="ctr" rtl="0">
                        <a:lnSpc>
                          <a:spcPct val="100000"/>
                        </a:lnSpc>
                        <a:spcBef>
                          <a:spcPts val="0"/>
                        </a:spcBef>
                        <a:spcAft>
                          <a:spcPts val="0"/>
                        </a:spcAft>
                        <a:buClr>
                          <a:schemeClr val="dk1"/>
                        </a:buClr>
                        <a:buSzPts val="1300"/>
                        <a:buFont typeface="Century Schoolbook"/>
                        <a:buNone/>
                      </a:pPr>
                      <a:endParaRPr sz="1300" b="1" i="0" u="sng"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Disappointed in myself that I can’t fix everything and make everyone happy</a:t>
                      </a:r>
                      <a:endParaRPr dirty="0"/>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Frustrated that others don’t try to understand my position</a:t>
                      </a:r>
                      <a:endParaRPr dirty="0"/>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Anxious about how tomorrow will go</a:t>
                      </a:r>
                      <a:endParaRPr dirty="0"/>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80475">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a:solidFill>
                            <a:schemeClr val="dk1"/>
                          </a:solidFill>
                          <a:latin typeface="Calibri"/>
                          <a:ea typeface="Calibri"/>
                          <a:cs typeface="Calibri"/>
                          <a:sym typeface="Calibri"/>
                        </a:rPr>
                        <a:t> </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1300"/>
                        <a:buFont typeface="Calibri"/>
                        <a:buNone/>
                      </a:pPr>
                      <a:r>
                        <a:rPr lang="en-US" sz="1300" b="1" i="0" u="sng" strike="noStrike" cap="none">
                          <a:solidFill>
                            <a:srgbClr val="FF0000"/>
                          </a:solidFill>
                          <a:latin typeface="Calibri"/>
                          <a:ea typeface="Calibri"/>
                          <a:cs typeface="Calibri"/>
                          <a:sym typeface="Calibri"/>
                        </a:rPr>
                        <a:t>Problem Behavior (1) (START HERE!)</a:t>
                      </a:r>
                      <a:endParaRPr/>
                    </a:p>
                    <a:p>
                      <a:pPr marL="0" marR="0" lvl="0" indent="0" algn="l" rtl="0">
                        <a:lnSpc>
                          <a:spcPct val="100000"/>
                        </a:lnSpc>
                        <a:spcBef>
                          <a:spcPts val="0"/>
                        </a:spcBef>
                        <a:spcAft>
                          <a:spcPts val="0"/>
                        </a:spcAft>
                        <a:buClr>
                          <a:schemeClr val="dk1"/>
                        </a:buClr>
                        <a:buSzPts val="1300"/>
                        <a:buFont typeface="Arial"/>
                        <a:buNone/>
                      </a:pPr>
                      <a:endParaRPr sz="13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FF0000"/>
                        </a:buClr>
                        <a:buSzPts val="1300"/>
                        <a:buFont typeface="Arial"/>
                        <a:buChar char="•"/>
                      </a:pPr>
                      <a:r>
                        <a:rPr lang="en-US" sz="1300" b="0" i="0" u="none" strike="noStrike" cap="none">
                          <a:solidFill>
                            <a:srgbClr val="FF0000"/>
                          </a:solidFill>
                          <a:latin typeface="Calibri"/>
                          <a:ea typeface="Calibri"/>
                          <a:cs typeface="Calibri"/>
                          <a:sym typeface="Calibri"/>
                        </a:rPr>
                        <a:t>I stay up late responding to emails and sometimes write something I wish I hadn’t written (e.g., being aggressive or sarcastic)</a:t>
                      </a:r>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a:solidFill>
                            <a:schemeClr val="dk1"/>
                          </a:solidFill>
                          <a:latin typeface="Calibri"/>
                          <a:ea typeface="Calibri"/>
                          <a:cs typeface="Calibri"/>
                          <a:sym typeface="Calibri"/>
                        </a:rPr>
                        <a:t> </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a:solidFill>
                            <a:schemeClr val="dk1"/>
                          </a:solidFill>
                          <a:latin typeface="Calibri"/>
                          <a:ea typeface="Calibri"/>
                          <a:cs typeface="Calibri"/>
                          <a:sym typeface="Calibri"/>
                        </a:rPr>
                        <a:t>Problem Behavior</a:t>
                      </a:r>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a:solidFill>
                            <a:schemeClr val="dk1"/>
                          </a:solidFill>
                          <a:latin typeface="Calibri"/>
                          <a:ea typeface="Calibri"/>
                          <a:cs typeface="Calibri"/>
                          <a:sym typeface="Calibri"/>
                        </a:rPr>
                        <a:t>Positive Consequences (4a)</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a:solidFill>
                            <a:schemeClr val="dk1"/>
                          </a:solidFill>
                          <a:latin typeface="Calibri"/>
                          <a:ea typeface="Calibri"/>
                          <a:cs typeface="Calibri"/>
                          <a:sym typeface="Calibri"/>
                        </a:rPr>
                        <a:t>  </a:t>
                      </a: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I get it over with</a:t>
                      </a:r>
                      <a:endParaRPr/>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I feel relieved especially if I send something more aggressive</a:t>
                      </a:r>
                      <a:r>
                        <a:rPr lang="en-US" sz="1300" b="1"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because I stood up for myself</a:t>
                      </a:r>
                      <a:endParaRPr/>
                    </a:p>
                    <a:p>
                      <a:pPr marL="0" marR="0" lvl="0" indent="0" algn="ctr" rtl="0">
                        <a:lnSpc>
                          <a:spcPct val="100000"/>
                        </a:lnSpc>
                        <a:spcBef>
                          <a:spcPts val="0"/>
                        </a:spcBef>
                        <a:spcAft>
                          <a:spcPts val="0"/>
                        </a:spcAft>
                        <a:buClr>
                          <a:schemeClr val="dk1"/>
                        </a:buClr>
                        <a:buSzPts val="1300"/>
                        <a:buFont typeface="Century Schoolbook"/>
                        <a:buNone/>
                      </a:pPr>
                      <a:endParaRPr sz="13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entury Schoolbook"/>
                        <a:buNone/>
                      </a:pP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a:solidFill>
                            <a:schemeClr val="dk1"/>
                          </a:solidFill>
                          <a:latin typeface="Calibri"/>
                          <a:ea typeface="Calibri"/>
                          <a:cs typeface="Calibri"/>
                          <a:sym typeface="Calibri"/>
                        </a:rPr>
                        <a:t> </a:t>
                      </a:r>
                      <a:endParaRPr sz="1300" b="0" i="0" u="none" strike="noStrike" cap="none">
                        <a:solidFill>
                          <a:schemeClr val="dk1"/>
                        </a:solidFill>
                        <a:latin typeface="Calibri"/>
                        <a:ea typeface="Calibri"/>
                        <a:cs typeface="Calibri"/>
                        <a:sym typeface="Calibri"/>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Problem Behavior</a:t>
                      </a:r>
                      <a:endParaRPr dirty="0"/>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Negative Consequence (4b)</a:t>
                      </a:r>
                      <a:endParaRPr dirty="0"/>
                    </a:p>
                    <a:p>
                      <a:pPr marL="0" marR="0" lvl="0" indent="0" algn="ctr" rtl="0">
                        <a:lnSpc>
                          <a:spcPct val="100000"/>
                        </a:lnSpc>
                        <a:spcBef>
                          <a:spcPts val="0"/>
                        </a:spcBef>
                        <a:spcAft>
                          <a:spcPts val="0"/>
                        </a:spcAft>
                        <a:buClr>
                          <a:schemeClr val="dk1"/>
                        </a:buClr>
                        <a:buSzPts val="1300"/>
                        <a:buFont typeface="Century Schoolbook"/>
                        <a:buNone/>
                      </a:pPr>
                      <a:endParaRPr sz="1300" b="1" i="0" u="sng"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I will hurt my reputation</a:t>
                      </a:r>
                      <a:endParaRPr dirty="0"/>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I will lose respect from colleagues</a:t>
                      </a:r>
                      <a:endParaRPr dirty="0"/>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I will later feel bad I hurt someone’s feelings</a:t>
                      </a:r>
                      <a:endParaRPr dirty="0"/>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65450">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a:solidFill>
                            <a:schemeClr val="dk1"/>
                          </a:solidFill>
                          <a:latin typeface="Calibri"/>
                          <a:ea typeface="Calibri"/>
                          <a:cs typeface="Calibri"/>
                          <a:sym typeface="Calibri"/>
                        </a:rPr>
                        <a:t> </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a:solidFill>
                            <a:schemeClr val="dk1"/>
                          </a:solidFill>
                          <a:latin typeface="Calibri"/>
                          <a:ea typeface="Calibri"/>
                          <a:cs typeface="Calibri"/>
                          <a:sym typeface="Calibri"/>
                        </a:rPr>
                        <a:t>Healthy Behavior (5)</a:t>
                      </a:r>
                      <a:endParaRPr/>
                    </a:p>
                    <a:p>
                      <a:pPr marL="0" marR="0" lvl="0" indent="0" algn="l" rtl="0">
                        <a:lnSpc>
                          <a:spcPct val="100000"/>
                        </a:lnSpc>
                        <a:spcBef>
                          <a:spcPts val="0"/>
                        </a:spcBef>
                        <a:spcAft>
                          <a:spcPts val="0"/>
                        </a:spcAft>
                        <a:buClr>
                          <a:schemeClr val="dk1"/>
                        </a:buClr>
                        <a:buSzPts val="1300"/>
                        <a:buFont typeface="Century Schoolbook"/>
                        <a:buNone/>
                      </a:pP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Meditate before bed instead of checking email</a:t>
                      </a:r>
                      <a:endParaRPr/>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Go to bed by 11:30</a:t>
                      </a:r>
                      <a:endParaRPr/>
                    </a:p>
                    <a:p>
                      <a:pPr marL="171450" marR="0" lvl="0" indent="-88900" algn="l" rtl="0">
                        <a:lnSpc>
                          <a:spcPct val="100000"/>
                        </a:lnSpc>
                        <a:spcBef>
                          <a:spcPts val="0"/>
                        </a:spcBef>
                        <a:spcAft>
                          <a:spcPts val="0"/>
                        </a:spcAft>
                        <a:buClr>
                          <a:schemeClr val="dk1"/>
                        </a:buClr>
                        <a:buSzPts val="1300"/>
                        <a:buFont typeface="Arial"/>
                        <a:buNone/>
                      </a:pPr>
                      <a:endParaRPr sz="13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Respond in the morning when I have had a good night’s sleep</a:t>
                      </a:r>
                      <a:endParaRPr sz="1300" b="1" i="0" u="sng"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entury Schoolbook"/>
                        <a:buNone/>
                      </a:pPr>
                      <a:endParaRPr sz="1300" b="0" i="0" u="none" strike="noStrike" cap="none">
                        <a:solidFill>
                          <a:schemeClr val="dk1"/>
                        </a:solidFill>
                        <a:latin typeface="Calibri"/>
                        <a:ea typeface="Calibri"/>
                        <a:cs typeface="Calibri"/>
                        <a:sym typeface="Calibri"/>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Healthy Behavior</a:t>
                      </a:r>
                      <a:endParaRPr dirty="0"/>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Positive Consequences (6a)</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Over time this will help my reputation</a:t>
                      </a:r>
                      <a:r>
                        <a:rPr lang="en-US" sz="1300" b="1" i="0" u="none" strike="noStrike" cap="none" dirty="0">
                          <a:solidFill>
                            <a:schemeClr val="dk1"/>
                          </a:solidFill>
                          <a:latin typeface="Calibri"/>
                          <a:ea typeface="Calibri"/>
                          <a:cs typeface="Calibri"/>
                          <a:sym typeface="Calibri"/>
                        </a:rPr>
                        <a:t> </a:t>
                      </a:r>
                    </a:p>
                    <a:p>
                      <a:pPr marL="171450" marR="0" lvl="0" indent="-171450" algn="l" rtl="0">
                        <a:lnSpc>
                          <a:spcPct val="100000"/>
                        </a:lnSpc>
                        <a:spcBef>
                          <a:spcPts val="0"/>
                        </a:spcBef>
                        <a:spcAft>
                          <a:spcPts val="0"/>
                        </a:spcAft>
                        <a:buClr>
                          <a:schemeClr val="dk1"/>
                        </a:buClr>
                        <a:buSzPts val="1300"/>
                        <a:buFont typeface="Arial"/>
                        <a:buChar char="•"/>
                      </a:pPr>
                      <a:endParaRPr lang="en-US" sz="1300" b="1" i="0" u="none" strike="noStrike" cap="none" dirty="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300"/>
                        <a:buFont typeface="Arial"/>
                        <a:buChar char="•"/>
                        <a:tabLst/>
                        <a:defRPr/>
                      </a:pPr>
                      <a:r>
                        <a:rPr lang="en-US" sz="1300" b="0" i="0" u="none" strike="noStrike" cap="none" dirty="0">
                          <a:solidFill>
                            <a:schemeClr val="dk1"/>
                          </a:solidFill>
                          <a:latin typeface="Calibri"/>
                          <a:ea typeface="Calibri"/>
                          <a:cs typeface="Calibri"/>
                          <a:sym typeface="Calibri"/>
                        </a:rPr>
                        <a:t>I will avoid doing something I will regret</a:t>
                      </a:r>
                      <a:endParaRPr lang="en-US" sz="1200" dirty="0"/>
                    </a:p>
                    <a:p>
                      <a:pPr marL="171450" marR="0" lvl="0" indent="-171450" algn="l" rtl="0">
                        <a:lnSpc>
                          <a:spcPct val="100000"/>
                        </a:lnSpc>
                        <a:spcBef>
                          <a:spcPts val="0"/>
                        </a:spcBef>
                        <a:spcAft>
                          <a:spcPts val="0"/>
                        </a:spcAft>
                        <a:buClr>
                          <a:schemeClr val="dk1"/>
                        </a:buClr>
                        <a:buSzPts val="1300"/>
                        <a:buFont typeface="Arial"/>
                        <a:buChar char="•"/>
                      </a:pPr>
                      <a:endParaRPr sz="1300" b="0" i="0" u="none" strike="noStrike" cap="none" dirty="0">
                        <a:solidFill>
                          <a:schemeClr val="dk1"/>
                        </a:solidFill>
                        <a:latin typeface="Calibri"/>
                        <a:ea typeface="Calibri"/>
                        <a:cs typeface="Calibri"/>
                        <a:sym typeface="Calibri"/>
                      </a:endParaRPr>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300"/>
                        <a:buFont typeface="Calibri"/>
                        <a:buNone/>
                      </a:pPr>
                      <a:r>
                        <a:rPr lang="en-US" sz="1300" b="1"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Healthy Behavior</a:t>
                      </a:r>
                      <a:endParaRPr dirty="0"/>
                    </a:p>
                    <a:p>
                      <a:pPr marL="0" marR="0" lvl="0" indent="0" algn="ctr" rtl="0">
                        <a:lnSpc>
                          <a:spcPct val="100000"/>
                        </a:lnSpc>
                        <a:spcBef>
                          <a:spcPts val="0"/>
                        </a:spcBef>
                        <a:spcAft>
                          <a:spcPts val="0"/>
                        </a:spcAft>
                        <a:buClr>
                          <a:schemeClr val="dk1"/>
                        </a:buClr>
                        <a:buSzPts val="1300"/>
                        <a:buFont typeface="Calibri"/>
                        <a:buNone/>
                      </a:pPr>
                      <a:r>
                        <a:rPr lang="en-US" sz="1300" b="1" i="0" u="sng" strike="noStrike" cap="none" dirty="0">
                          <a:solidFill>
                            <a:schemeClr val="dk1"/>
                          </a:solidFill>
                          <a:latin typeface="Calibri"/>
                          <a:ea typeface="Calibri"/>
                          <a:cs typeface="Calibri"/>
                          <a:sym typeface="Calibri"/>
                        </a:rPr>
                        <a:t>Negative Consequence (6b)</a:t>
                      </a:r>
                      <a:endParaRPr dirty="0"/>
                    </a:p>
                    <a:p>
                      <a:pPr marL="0" marR="0" lvl="0" indent="0" algn="ctr" rtl="0">
                        <a:lnSpc>
                          <a:spcPct val="100000"/>
                        </a:lnSpc>
                        <a:spcBef>
                          <a:spcPts val="0"/>
                        </a:spcBef>
                        <a:spcAft>
                          <a:spcPts val="0"/>
                        </a:spcAft>
                        <a:buClr>
                          <a:schemeClr val="dk1"/>
                        </a:buClr>
                        <a:buSzPts val="1300"/>
                        <a:buFont typeface="Century Schoolbook"/>
                        <a:buNone/>
                      </a:pPr>
                      <a:endParaRPr sz="1300" b="1" i="0" u="sng"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r>
                        <a:rPr lang="en-US" sz="1300" b="0" i="0" u="none" strike="noStrike" cap="none" dirty="0">
                          <a:solidFill>
                            <a:schemeClr val="dk1"/>
                          </a:solidFill>
                          <a:latin typeface="Calibri"/>
                          <a:ea typeface="Calibri"/>
                          <a:cs typeface="Calibri"/>
                          <a:sym typeface="Calibri"/>
                        </a:rPr>
                        <a:t>I’m not very good at meditation so it will not work very well at first so I might have trouble sleeping  as I’ll go to bed frustrated</a:t>
                      </a:r>
                    </a:p>
                    <a:p>
                      <a:pPr marL="171450" marR="0" lvl="0" indent="-171450" algn="l" rtl="0">
                        <a:lnSpc>
                          <a:spcPct val="100000"/>
                        </a:lnSpc>
                        <a:spcBef>
                          <a:spcPts val="0"/>
                        </a:spcBef>
                        <a:spcAft>
                          <a:spcPts val="0"/>
                        </a:spcAft>
                        <a:buClr>
                          <a:schemeClr val="dk1"/>
                        </a:buClr>
                        <a:buSzPts val="1300"/>
                        <a:buFont typeface="Arial"/>
                        <a:buChar char="•"/>
                      </a:pPr>
                      <a:endParaRPr lang="en-US" sz="1300" b="0" i="0" u="none" strike="noStrike" cap="none" dirty="0">
                        <a:solidFill>
                          <a:schemeClr val="dk1"/>
                        </a:solidFill>
                        <a:latin typeface="Calibri"/>
                        <a:cs typeface="Calibri"/>
                        <a:sym typeface="Calibri"/>
                      </a:endParaRPr>
                    </a:p>
                    <a:p>
                      <a:pPr marL="171450" marR="0" lvl="0" indent="-171450" algn="l" rtl="0">
                        <a:lnSpc>
                          <a:spcPct val="100000"/>
                        </a:lnSpc>
                        <a:spcBef>
                          <a:spcPts val="0"/>
                        </a:spcBef>
                        <a:spcAft>
                          <a:spcPts val="0"/>
                        </a:spcAft>
                        <a:buClr>
                          <a:schemeClr val="dk1"/>
                        </a:buClr>
                        <a:buSzPts val="1300"/>
                        <a:buFont typeface="Arial"/>
                        <a:buChar char="•"/>
                      </a:pPr>
                      <a:endParaRPr dirty="0"/>
                    </a:p>
                  </a:txBody>
                  <a:tcPr marL="36525" marR="36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xfrm>
            <a:off x="254000" y="101600"/>
            <a:ext cx="10584873" cy="1028700"/>
          </a:xfrm>
          <a:prstGeom prst="rect">
            <a:avLst/>
          </a:prstGeom>
          <a:solidFill>
            <a:schemeClr val="dk1"/>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700"/>
              <a:buFont typeface="Century Schoolbook"/>
              <a:buNone/>
            </a:pPr>
            <a:r>
              <a:rPr lang="en-US" sz="3700" b="1" dirty="0">
                <a:solidFill>
                  <a:schemeClr val="lt1"/>
                </a:solidFill>
              </a:rPr>
              <a:t>Complete one full Functional Analysis Worksheet for yourself and a student</a:t>
            </a:r>
            <a:endParaRPr dirty="0"/>
          </a:p>
        </p:txBody>
      </p:sp>
      <p:graphicFrame>
        <p:nvGraphicFramePr>
          <p:cNvPr id="308" name="Google Shape;308;p44"/>
          <p:cNvGraphicFramePr/>
          <p:nvPr/>
        </p:nvGraphicFramePr>
        <p:xfrm>
          <a:off x="1226266" y="1216583"/>
          <a:ext cx="9173550" cy="5430550"/>
        </p:xfrm>
        <a:graphic>
          <a:graphicData uri="http://schemas.openxmlformats.org/drawingml/2006/table">
            <a:tbl>
              <a:tblPr>
                <a:noFill/>
                <a:tableStyleId>{6479CFFE-EBBF-48F0-83B2-72A276B3F58E}</a:tableStyleId>
              </a:tblPr>
              <a:tblGrid>
                <a:gridCol w="3137175">
                  <a:extLst>
                    <a:ext uri="{9D8B030D-6E8A-4147-A177-3AD203B41FA5}">
                      <a16:colId xmlns:a16="http://schemas.microsoft.com/office/drawing/2014/main" val="20000"/>
                    </a:ext>
                  </a:extLst>
                </a:gridCol>
                <a:gridCol w="3052450">
                  <a:extLst>
                    <a:ext uri="{9D8B030D-6E8A-4147-A177-3AD203B41FA5}">
                      <a16:colId xmlns:a16="http://schemas.microsoft.com/office/drawing/2014/main" val="20001"/>
                    </a:ext>
                  </a:extLst>
                </a:gridCol>
                <a:gridCol w="2983925">
                  <a:extLst>
                    <a:ext uri="{9D8B030D-6E8A-4147-A177-3AD203B41FA5}">
                      <a16:colId xmlns:a16="http://schemas.microsoft.com/office/drawing/2014/main" val="20002"/>
                    </a:ext>
                  </a:extLst>
                </a:gridCol>
              </a:tblGrid>
              <a:tr h="1772950">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Trigger (2)</a:t>
                      </a:r>
                      <a:endParaRPr/>
                    </a:p>
                    <a:p>
                      <a:pPr marL="0" marR="0" lvl="0" indent="0" algn="l"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r>
                        <a:rPr lang="en-US" sz="1200" b="0" i="0" u="sng" strike="noStrike" cap="none">
                          <a:solidFill>
                            <a:schemeClr val="dk1"/>
                          </a:solidFill>
                          <a:latin typeface="Arial"/>
                          <a:ea typeface="Arial"/>
                          <a:cs typeface="Arial"/>
                          <a:sym typeface="Arial"/>
                        </a:rPr>
                        <a:t>Current: </a:t>
                      </a:r>
                      <a:endParaRPr/>
                    </a:p>
                    <a:p>
                      <a:pPr marL="0" marR="0" lvl="0" indent="0" algn="l" rtl="0">
                        <a:lnSpc>
                          <a:spcPct val="100000"/>
                        </a:lnSpc>
                        <a:spcBef>
                          <a:spcPts val="0"/>
                        </a:spcBef>
                        <a:spcAft>
                          <a:spcPts val="0"/>
                        </a:spcAft>
                        <a:buClr>
                          <a:schemeClr val="dk1"/>
                        </a:buClr>
                        <a:buSzPts val="1200"/>
                        <a:buFont typeface="Century Schoolbook"/>
                        <a:buNone/>
                      </a:pPr>
                      <a:endParaRPr sz="12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r>
                        <a:rPr lang="en-US" sz="1200" b="0" i="0" u="sng" strike="noStrike" cap="none">
                          <a:solidFill>
                            <a:schemeClr val="dk1"/>
                          </a:solidFill>
                          <a:latin typeface="Arial"/>
                          <a:ea typeface="Arial"/>
                          <a:cs typeface="Arial"/>
                          <a:sym typeface="Arial"/>
                        </a:rPr>
                        <a:t>Recent: </a:t>
                      </a:r>
                      <a:endParaRPr/>
                    </a:p>
                    <a:p>
                      <a:pPr marL="0" marR="0" lvl="0" indent="0" algn="l" rtl="0">
                        <a:lnSpc>
                          <a:spcPct val="100000"/>
                        </a:lnSpc>
                        <a:spcBef>
                          <a:spcPts val="0"/>
                        </a:spcBef>
                        <a:spcAft>
                          <a:spcPts val="0"/>
                        </a:spcAft>
                        <a:buClr>
                          <a:schemeClr val="dk1"/>
                        </a:buClr>
                        <a:buSzPts val="1200"/>
                        <a:buFont typeface="Century Schoolbook"/>
                        <a:buNone/>
                      </a:pPr>
                      <a:endParaRPr sz="12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t>
                      </a:r>
                      <a:r>
                        <a:rPr lang="en-US" sz="1200" b="0" i="0" u="sng" strike="noStrike" cap="none">
                          <a:solidFill>
                            <a:schemeClr val="dk1"/>
                          </a:solidFill>
                          <a:latin typeface="Arial"/>
                          <a:ea typeface="Arial"/>
                          <a:cs typeface="Arial"/>
                          <a:sym typeface="Arial"/>
                        </a:rPr>
                        <a:t>Early: </a:t>
                      </a:r>
                      <a:endParaRPr/>
                    </a:p>
                    <a:p>
                      <a:pPr marL="0" marR="0" lvl="0" indent="0" algn="l"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 </a:t>
                      </a:r>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Thoughts (3a)</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Feelings (3b)</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78700">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Problem Behavior (1)</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Problem Behavior</a:t>
                      </a:r>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Positive Consequences (4a)</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Century Schoolbook"/>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SzPts val="1200"/>
                        <a:buFont typeface="Century Schoolbook"/>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Century Schoolbook"/>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Problem Behavior</a:t>
                      </a:r>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Negative Consequence (4b)</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07925">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Healthy Behavior (5)</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Healthy Behavior</a:t>
                      </a:r>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Positive Consequences (6)</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SzPts val="1200"/>
                        <a:buFont typeface="Century Schoolbook"/>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Century Schoolbook"/>
                        <a:buNone/>
                      </a:pP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Century Schoolbook"/>
                        <a:buNone/>
                      </a:pP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Healthy Behavior</a:t>
                      </a:r>
                      <a:endParaRPr/>
                    </a:p>
                    <a:p>
                      <a:pPr marL="0" marR="0" lvl="0" indent="0" algn="ctr" rtl="0">
                        <a:lnSpc>
                          <a:spcPct val="100000"/>
                        </a:lnSpc>
                        <a:spcBef>
                          <a:spcPts val="0"/>
                        </a:spcBef>
                        <a:spcAft>
                          <a:spcPts val="0"/>
                        </a:spcAft>
                        <a:buClr>
                          <a:schemeClr val="dk1"/>
                        </a:buClr>
                        <a:buSzPts val="1200"/>
                        <a:buFont typeface="Arial"/>
                        <a:buNone/>
                      </a:pPr>
                      <a:r>
                        <a:rPr lang="en-US" sz="1200" b="1" i="0" u="sng" strike="noStrike" cap="none">
                          <a:solidFill>
                            <a:schemeClr val="dk1"/>
                          </a:solidFill>
                          <a:latin typeface="Arial"/>
                          <a:ea typeface="Arial"/>
                          <a:cs typeface="Arial"/>
                          <a:sym typeface="Arial"/>
                        </a:rPr>
                        <a:t>Negative Consequence (6b)</a:t>
                      </a:r>
                      <a:endParaRPr sz="1200" b="0" i="0" u="none" strike="noStrike" cap="none">
                        <a:solidFill>
                          <a:schemeClr val="dk1"/>
                        </a:solidFill>
                        <a:latin typeface="Times New Roman"/>
                        <a:ea typeface="Times New Roman"/>
                        <a:cs typeface="Times New Roman"/>
                        <a:sym typeface="Times New Roman"/>
                      </a:endParaRPr>
                    </a:p>
                  </a:txBody>
                  <a:tcPr marL="48700" marR="487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A5CC22B5-20D1-48C0-8B17-EC80DCBAB0E3}"/>
              </a:ext>
            </a:extLst>
          </p:cNvPr>
          <p:cNvSpPr/>
          <p:nvPr/>
        </p:nvSpPr>
        <p:spPr>
          <a:xfrm>
            <a:off x="5978820" y="3275112"/>
            <a:ext cx="234360" cy="307777"/>
          </a:xfrm>
          <a:prstGeom prst="rect">
            <a:avLst/>
          </a:prstGeom>
        </p:spPr>
        <p:txBody>
          <a:bodyPr wrap="none">
            <a:spAutoFit/>
          </a:bodyPr>
          <a:lstStyle/>
          <a:p>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233-C9D6-48D9-9330-F3D281EB201D}"/>
              </a:ext>
            </a:extLst>
          </p:cNvPr>
          <p:cNvSpPr>
            <a:spLocks noGrp="1"/>
          </p:cNvSpPr>
          <p:nvPr>
            <p:ph type="title"/>
          </p:nvPr>
        </p:nvSpPr>
        <p:spPr>
          <a:xfrm>
            <a:off x="234780" y="332214"/>
            <a:ext cx="10801847" cy="715617"/>
          </a:xfrm>
        </p:spPr>
        <p:txBody>
          <a:bodyPr/>
          <a:lstStyle/>
          <a:p>
            <a:r>
              <a:rPr lang="en-US" sz="4200" b="1" dirty="0">
                <a:solidFill>
                  <a:srgbClr val="FF0000"/>
                </a:solidFill>
              </a:rPr>
              <a:t>Why you got into this work - Revisited</a:t>
            </a:r>
          </a:p>
        </p:txBody>
      </p:sp>
      <p:sp>
        <p:nvSpPr>
          <p:cNvPr id="3" name="Text Placeholder 2">
            <a:extLst>
              <a:ext uri="{FF2B5EF4-FFF2-40B4-BE49-F238E27FC236}">
                <a16:creationId xmlns:a16="http://schemas.microsoft.com/office/drawing/2014/main" id="{6F0BB3AC-723B-4D12-B9BB-4CA88AE962DB}"/>
              </a:ext>
            </a:extLst>
          </p:cNvPr>
          <p:cNvSpPr>
            <a:spLocks noGrp="1"/>
          </p:cNvSpPr>
          <p:nvPr>
            <p:ph type="body" idx="1"/>
          </p:nvPr>
        </p:nvSpPr>
        <p:spPr>
          <a:xfrm>
            <a:off x="186856" y="1420916"/>
            <a:ext cx="10801847" cy="4791028"/>
          </a:xfrm>
        </p:spPr>
        <p:txBody>
          <a:bodyPr/>
          <a:lstStyle/>
          <a:p>
            <a:r>
              <a:rPr lang="en-US" sz="2400" dirty="0">
                <a:latin typeface="+mj-lt"/>
              </a:rPr>
              <a:t>Go back to your paragraph about why you got into this work and/or what you deeply love about it </a:t>
            </a:r>
          </a:p>
          <a:p>
            <a:endParaRPr lang="en-US" sz="2400" dirty="0">
              <a:latin typeface="+mj-lt"/>
            </a:endParaRPr>
          </a:p>
          <a:p>
            <a:r>
              <a:rPr lang="en-US" sz="2400" dirty="0">
                <a:latin typeface="+mj-lt"/>
              </a:rPr>
              <a:t>Take a minute and identify one thing we discussed today and it how you might use it to:</a:t>
            </a:r>
          </a:p>
          <a:p>
            <a:pPr lvl="1">
              <a:buFontTx/>
              <a:buChar char="-"/>
            </a:pPr>
            <a:r>
              <a:rPr lang="en-US" sz="2200" dirty="0">
                <a:latin typeface="+mj-lt"/>
              </a:rPr>
              <a:t>to stay connected to why you got into this work as an advisor; and </a:t>
            </a:r>
          </a:p>
          <a:p>
            <a:pPr lvl="1">
              <a:buFontTx/>
              <a:buChar char="-"/>
            </a:pPr>
            <a:r>
              <a:rPr lang="en-US" sz="2200" dirty="0">
                <a:latin typeface="+mj-lt"/>
              </a:rPr>
              <a:t>to be more focused and emotionally resilient in the face of the significant stressors you are facing generally and particularly now in COVID in your role as an advisor</a:t>
            </a:r>
          </a:p>
          <a:p>
            <a:endParaRPr lang="en-US" sz="2400" dirty="0">
              <a:latin typeface="+mj-lt"/>
            </a:endParaRPr>
          </a:p>
          <a:p>
            <a:r>
              <a:rPr lang="en-US" sz="2400" dirty="0">
                <a:latin typeface="+mj-lt"/>
              </a:rPr>
              <a:t>Lets finish with a brief discussion about what you identified</a:t>
            </a:r>
          </a:p>
        </p:txBody>
      </p:sp>
    </p:spTree>
    <p:extLst>
      <p:ext uri="{BB962C8B-B14F-4D97-AF65-F5344CB8AC3E}">
        <p14:creationId xmlns:p14="http://schemas.microsoft.com/office/powerpoint/2010/main" val="94084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233-C9D6-48D9-9330-F3D281EB201D}"/>
              </a:ext>
            </a:extLst>
          </p:cNvPr>
          <p:cNvSpPr>
            <a:spLocks noGrp="1"/>
          </p:cNvSpPr>
          <p:nvPr>
            <p:ph type="title"/>
          </p:nvPr>
        </p:nvSpPr>
        <p:spPr>
          <a:xfrm>
            <a:off x="373711" y="1920241"/>
            <a:ext cx="10405872" cy="4122751"/>
          </a:xfrm>
        </p:spPr>
        <p:txBody>
          <a:bodyPr/>
          <a:lstStyle/>
          <a:p>
            <a:pPr algn="ctr"/>
            <a:r>
              <a:rPr lang="en-US" dirty="0">
                <a:solidFill>
                  <a:srgbClr val="FF0000"/>
                </a:solidFill>
                <a:latin typeface="+mj-lt"/>
              </a:rPr>
              <a:t>Questions and Thoughts</a:t>
            </a:r>
            <a:br>
              <a:rPr lang="en-US" dirty="0">
                <a:solidFill>
                  <a:srgbClr val="FF0000"/>
                </a:solidFill>
                <a:latin typeface="+mj-lt"/>
              </a:rPr>
            </a:br>
            <a:r>
              <a:rPr lang="en-US" dirty="0">
                <a:solidFill>
                  <a:srgbClr val="FF0000"/>
                </a:solidFill>
                <a:latin typeface="+mj-lt"/>
              </a:rPr>
              <a:t/>
            </a:r>
            <a:br>
              <a:rPr lang="en-US" dirty="0">
                <a:solidFill>
                  <a:srgbClr val="FF0000"/>
                </a:solidFill>
                <a:latin typeface="+mj-lt"/>
              </a:rPr>
            </a:br>
            <a:r>
              <a:rPr lang="en-US" dirty="0">
                <a:solidFill>
                  <a:srgbClr val="FF0000"/>
                </a:solidFill>
                <a:latin typeface="+mj-lt"/>
              </a:rPr>
              <a:t/>
            </a:r>
            <a:br>
              <a:rPr lang="en-US" dirty="0">
                <a:solidFill>
                  <a:srgbClr val="FF0000"/>
                </a:solidFill>
                <a:latin typeface="+mj-lt"/>
              </a:rPr>
            </a:br>
            <a:r>
              <a:rPr lang="en-US" dirty="0">
                <a:solidFill>
                  <a:srgbClr val="FF0000"/>
                </a:solidFill>
                <a:latin typeface="+mj-lt"/>
              </a:rPr>
              <a:t/>
            </a:r>
            <a:br>
              <a:rPr lang="en-US" dirty="0">
                <a:solidFill>
                  <a:srgbClr val="FF0000"/>
                </a:solidFill>
                <a:latin typeface="+mj-lt"/>
              </a:rPr>
            </a:br>
            <a:r>
              <a:rPr lang="en-US" dirty="0">
                <a:solidFill>
                  <a:srgbClr val="FF0000"/>
                </a:solidFill>
                <a:latin typeface="+mj-lt"/>
              </a:rPr>
              <a:t/>
            </a:r>
            <a:br>
              <a:rPr lang="en-US" dirty="0">
                <a:solidFill>
                  <a:srgbClr val="FF0000"/>
                </a:solidFill>
                <a:latin typeface="+mj-lt"/>
              </a:rPr>
            </a:br>
            <a:r>
              <a:rPr lang="en-US" sz="2200" dirty="0">
                <a:solidFill>
                  <a:srgbClr val="FF0000"/>
                </a:solidFill>
                <a:latin typeface="+mj-lt"/>
              </a:rPr>
              <a:t>*for more information please contact me directly at carl.lejuez@uconn.edu</a:t>
            </a:r>
            <a:br>
              <a:rPr lang="en-US" sz="2200" dirty="0">
                <a:solidFill>
                  <a:srgbClr val="FF0000"/>
                </a:solidFill>
                <a:latin typeface="+mj-lt"/>
              </a:rPr>
            </a:br>
            <a:endParaRPr lang="en-US" sz="2200" dirty="0">
              <a:solidFill>
                <a:srgbClr val="FF0000"/>
              </a:solidFill>
              <a:latin typeface="+mj-lt"/>
            </a:endParaRPr>
          </a:p>
        </p:txBody>
      </p:sp>
    </p:spTree>
    <p:extLst>
      <p:ext uri="{BB962C8B-B14F-4D97-AF65-F5344CB8AC3E}">
        <p14:creationId xmlns:p14="http://schemas.microsoft.com/office/powerpoint/2010/main" val="93751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233-C9D6-48D9-9330-F3D281EB201D}"/>
              </a:ext>
            </a:extLst>
          </p:cNvPr>
          <p:cNvSpPr>
            <a:spLocks noGrp="1"/>
          </p:cNvSpPr>
          <p:nvPr>
            <p:ph type="title"/>
          </p:nvPr>
        </p:nvSpPr>
        <p:spPr>
          <a:xfrm>
            <a:off x="385281" y="336190"/>
            <a:ext cx="10746768" cy="715617"/>
          </a:xfrm>
        </p:spPr>
        <p:txBody>
          <a:bodyPr/>
          <a:lstStyle/>
          <a:p>
            <a:r>
              <a:rPr lang="en-US" sz="4200" b="1" dirty="0">
                <a:solidFill>
                  <a:srgbClr val="FF0000"/>
                </a:solidFill>
              </a:rPr>
              <a:t>Why you got into this work</a:t>
            </a:r>
          </a:p>
        </p:txBody>
      </p:sp>
      <p:sp>
        <p:nvSpPr>
          <p:cNvPr id="3" name="Text Placeholder 2">
            <a:extLst>
              <a:ext uri="{FF2B5EF4-FFF2-40B4-BE49-F238E27FC236}">
                <a16:creationId xmlns:a16="http://schemas.microsoft.com/office/drawing/2014/main" id="{6F0BB3AC-723B-4D12-B9BB-4CA88AE962DB}"/>
              </a:ext>
            </a:extLst>
          </p:cNvPr>
          <p:cNvSpPr>
            <a:spLocks noGrp="1"/>
          </p:cNvSpPr>
          <p:nvPr>
            <p:ph type="body" idx="1"/>
          </p:nvPr>
        </p:nvSpPr>
        <p:spPr>
          <a:xfrm>
            <a:off x="226612" y="1238036"/>
            <a:ext cx="10801847" cy="4791028"/>
          </a:xfrm>
        </p:spPr>
        <p:txBody>
          <a:bodyPr/>
          <a:lstStyle/>
          <a:p>
            <a:r>
              <a:rPr lang="en-US" sz="2400" dirty="0">
                <a:latin typeface="+mj-lt"/>
              </a:rPr>
              <a:t>When working to accomplish a goal, research shows that we are able to be more focused and emotionally resilient in the face of significant stressors when we are remain fully aware of why we wanted to accomplish the goal in the first place</a:t>
            </a:r>
          </a:p>
          <a:p>
            <a:endParaRPr lang="en-US" sz="1000" dirty="0">
              <a:latin typeface="+mj-lt"/>
            </a:endParaRPr>
          </a:p>
          <a:p>
            <a:r>
              <a:rPr lang="en-US" sz="2400" dirty="0">
                <a:latin typeface="+mj-lt"/>
              </a:rPr>
              <a:t>This applies very well to the motivations that got you into advising </a:t>
            </a:r>
          </a:p>
          <a:p>
            <a:endParaRPr lang="en-US" sz="1200" dirty="0">
              <a:latin typeface="+mj-lt"/>
            </a:endParaRPr>
          </a:p>
          <a:p>
            <a:r>
              <a:rPr lang="en-US" sz="2400" dirty="0">
                <a:latin typeface="+mj-lt"/>
              </a:rPr>
              <a:t>It’s very hard not to focus on all the stressors (especially right now) in your job, but lets take a step back and write a brief paragraph about why you got into this work and/or what you deeply love about it (3 min)</a:t>
            </a:r>
          </a:p>
          <a:p>
            <a:endParaRPr lang="en-US" sz="2400" dirty="0">
              <a:latin typeface="+mj-lt"/>
            </a:endParaRPr>
          </a:p>
          <a:p>
            <a:r>
              <a:rPr lang="en-US" sz="2400" dirty="0">
                <a:latin typeface="+mj-lt"/>
              </a:rPr>
              <a:t>Lets have a brief discussion about what you wrote</a:t>
            </a:r>
          </a:p>
        </p:txBody>
      </p:sp>
    </p:spTree>
    <p:extLst>
      <p:ext uri="{BB962C8B-B14F-4D97-AF65-F5344CB8AC3E}">
        <p14:creationId xmlns:p14="http://schemas.microsoft.com/office/powerpoint/2010/main" val="171916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B233-C9D6-48D9-9330-F3D281EB201D}"/>
              </a:ext>
            </a:extLst>
          </p:cNvPr>
          <p:cNvSpPr>
            <a:spLocks noGrp="1"/>
          </p:cNvSpPr>
          <p:nvPr>
            <p:ph type="title"/>
          </p:nvPr>
        </p:nvSpPr>
        <p:spPr>
          <a:xfrm>
            <a:off x="385281" y="332214"/>
            <a:ext cx="10746768" cy="715617"/>
          </a:xfrm>
        </p:spPr>
        <p:txBody>
          <a:bodyPr/>
          <a:lstStyle/>
          <a:p>
            <a:r>
              <a:rPr lang="en-US" sz="4200" b="1" dirty="0">
                <a:solidFill>
                  <a:srgbClr val="FF0000"/>
                </a:solidFill>
              </a:rPr>
              <a:t>Emotional Wellness Tips for Advisors</a:t>
            </a:r>
          </a:p>
        </p:txBody>
      </p:sp>
      <p:sp>
        <p:nvSpPr>
          <p:cNvPr id="3" name="Text Placeholder 2">
            <a:extLst>
              <a:ext uri="{FF2B5EF4-FFF2-40B4-BE49-F238E27FC236}">
                <a16:creationId xmlns:a16="http://schemas.microsoft.com/office/drawing/2014/main" id="{6F0BB3AC-723B-4D12-B9BB-4CA88AE962DB}"/>
              </a:ext>
            </a:extLst>
          </p:cNvPr>
          <p:cNvSpPr>
            <a:spLocks noGrp="1"/>
          </p:cNvSpPr>
          <p:nvPr>
            <p:ph type="body" idx="1"/>
          </p:nvPr>
        </p:nvSpPr>
        <p:spPr>
          <a:xfrm>
            <a:off x="226612" y="1242012"/>
            <a:ext cx="10801847" cy="4791028"/>
          </a:xfrm>
        </p:spPr>
        <p:txBody>
          <a:bodyPr/>
          <a:lstStyle/>
          <a:p>
            <a:r>
              <a:rPr lang="en-US" sz="2800" dirty="0">
                <a:latin typeface="+mj-lt"/>
              </a:rPr>
              <a:t>We will focus on wellness tips to keep yourself healthy and to understand some of the emotional wellness struggles interfering with the success of your advisees</a:t>
            </a:r>
          </a:p>
          <a:p>
            <a:endParaRPr lang="en-US" sz="500" dirty="0">
              <a:latin typeface="+mj-lt"/>
            </a:endParaRPr>
          </a:p>
          <a:p>
            <a:r>
              <a:rPr lang="en-US" sz="2800" dirty="0">
                <a:latin typeface="+mj-lt"/>
              </a:rPr>
              <a:t>Acknowledgement: Efforts today are complicated/supported by the fact that we are simultaneously focusing on emotional wellness of your student and yourself</a:t>
            </a:r>
          </a:p>
          <a:p>
            <a:endParaRPr lang="en-US" sz="500" dirty="0">
              <a:latin typeface="+mj-lt"/>
            </a:endParaRPr>
          </a:p>
          <a:p>
            <a:r>
              <a:rPr lang="en-US" sz="2800" dirty="0">
                <a:latin typeface="+mj-lt"/>
              </a:rPr>
              <a:t>In an hour there isn’t a lot we can do thoroughly so we will touch on three different approaches</a:t>
            </a:r>
          </a:p>
          <a:p>
            <a:pPr lvl="1">
              <a:buFontTx/>
              <a:buChar char="-"/>
            </a:pPr>
            <a:r>
              <a:rPr lang="en-US" sz="2000" dirty="0">
                <a:latin typeface="+mj-lt"/>
              </a:rPr>
              <a:t>Behavioral strategy to address stress both in the moment and proactively</a:t>
            </a:r>
          </a:p>
          <a:p>
            <a:pPr lvl="1">
              <a:buFontTx/>
              <a:buChar char="-"/>
            </a:pPr>
            <a:r>
              <a:rPr lang="en-US" sz="2000" dirty="0">
                <a:latin typeface="+mj-lt"/>
              </a:rPr>
              <a:t>Motivational framework to understand willingness to make changes</a:t>
            </a:r>
          </a:p>
          <a:p>
            <a:pPr lvl="1">
              <a:buFontTx/>
              <a:buChar char="-"/>
            </a:pPr>
            <a:r>
              <a:rPr lang="en-US" sz="2000" dirty="0">
                <a:latin typeface="+mj-lt"/>
              </a:rPr>
              <a:t>Cognitive-behavioral approach to understand problematic choices we/others make</a:t>
            </a:r>
          </a:p>
        </p:txBody>
      </p:sp>
    </p:spTree>
    <p:extLst>
      <p:ext uri="{BB962C8B-B14F-4D97-AF65-F5344CB8AC3E}">
        <p14:creationId xmlns:p14="http://schemas.microsoft.com/office/powerpoint/2010/main" val="315478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58363" y="122611"/>
            <a:ext cx="5923762" cy="9468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US" sz="4200" b="1" dirty="0">
                <a:solidFill>
                  <a:srgbClr val="FF0000"/>
                </a:solidFill>
              </a:rPr>
              <a:t>The Stress Response</a:t>
            </a:r>
            <a:endParaRPr sz="4200" b="1" dirty="0"/>
          </a:p>
        </p:txBody>
      </p:sp>
      <p:pic>
        <p:nvPicPr>
          <p:cNvPr id="112" name="Google Shape;112;p16" descr="See the source image"/>
          <p:cNvPicPr preferRelativeResize="0">
            <a:picLocks noGrp="1"/>
          </p:cNvPicPr>
          <p:nvPr>
            <p:ph type="body" idx="1"/>
          </p:nvPr>
        </p:nvPicPr>
        <p:blipFill rotWithShape="1">
          <a:blip r:embed="rId3">
            <a:alphaModFix/>
          </a:blip>
          <a:srcRect/>
          <a:stretch/>
        </p:blipFill>
        <p:spPr>
          <a:xfrm>
            <a:off x="59625" y="1154450"/>
            <a:ext cx="6022500" cy="5528700"/>
          </a:xfrm>
          <a:prstGeom prst="rect">
            <a:avLst/>
          </a:prstGeom>
          <a:noFill/>
          <a:ln>
            <a:noFill/>
          </a:ln>
        </p:spPr>
      </p:pic>
      <p:sp>
        <p:nvSpPr>
          <p:cNvPr id="113" name="Google Shape;113;p16"/>
          <p:cNvSpPr txBox="1">
            <a:spLocks noGrp="1"/>
          </p:cNvSpPr>
          <p:nvPr>
            <p:ph type="body" idx="2"/>
          </p:nvPr>
        </p:nvSpPr>
        <p:spPr>
          <a:xfrm>
            <a:off x="6221895" y="492981"/>
            <a:ext cx="4971275" cy="601526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000" dirty="0"/>
              <a:t>The autonomic nervous system(ANS) is the primary mechanism regulating the stress response</a:t>
            </a:r>
            <a:endParaRPr sz="2000" dirty="0"/>
          </a:p>
          <a:p>
            <a:pPr marL="742950" lvl="1" indent="-285750" algn="l" rtl="0">
              <a:lnSpc>
                <a:spcPct val="90000"/>
              </a:lnSpc>
              <a:spcBef>
                <a:spcPts val="500"/>
              </a:spcBef>
              <a:spcAft>
                <a:spcPts val="0"/>
              </a:spcAft>
              <a:buClr>
                <a:srgbClr val="212121"/>
              </a:buClr>
              <a:buSzPts val="2400"/>
              <a:buFontTx/>
              <a:buChar char="-"/>
            </a:pPr>
            <a:r>
              <a:rPr lang="en-US" i="0" dirty="0">
                <a:solidFill>
                  <a:srgbClr val="212121"/>
                </a:solidFill>
              </a:rPr>
              <a:t>The sympathetic system = FIGHT OR FLIGHT RESPONSE</a:t>
            </a:r>
          </a:p>
          <a:p>
            <a:pPr marL="742950" lvl="1" indent="-285750" algn="l" rtl="0">
              <a:lnSpc>
                <a:spcPct val="90000"/>
              </a:lnSpc>
              <a:spcBef>
                <a:spcPts val="500"/>
              </a:spcBef>
              <a:spcAft>
                <a:spcPts val="0"/>
              </a:spcAft>
              <a:buClr>
                <a:srgbClr val="212121"/>
              </a:buClr>
              <a:buSzPts val="2400"/>
              <a:buFontTx/>
              <a:buChar char="-"/>
            </a:pPr>
            <a:r>
              <a:rPr lang="en-US" dirty="0">
                <a:solidFill>
                  <a:srgbClr val="212121"/>
                </a:solidFill>
              </a:rPr>
              <a:t>The parasympathetic system = REST &amp; DIGEST RESPONSE</a:t>
            </a:r>
            <a:endParaRPr dirty="0"/>
          </a:p>
          <a:p>
            <a:pPr marL="228600" lvl="0" indent="0" algn="l" rtl="0">
              <a:lnSpc>
                <a:spcPct val="90000"/>
              </a:lnSpc>
              <a:spcBef>
                <a:spcPts val="1000"/>
              </a:spcBef>
              <a:spcAft>
                <a:spcPts val="0"/>
              </a:spcAft>
              <a:buNone/>
            </a:pPr>
            <a:endParaRPr sz="1500" dirty="0">
              <a:solidFill>
                <a:srgbClr val="212121"/>
              </a:solidFill>
              <a:latin typeface="Merriweather"/>
              <a:ea typeface="Merriweather"/>
              <a:cs typeface="Merriweather"/>
              <a:sym typeface="Merriweather"/>
            </a:endParaRPr>
          </a:p>
          <a:p>
            <a:pPr marL="228600" lvl="0" indent="-228600" algn="l" rtl="0">
              <a:lnSpc>
                <a:spcPct val="90000"/>
              </a:lnSpc>
              <a:spcBef>
                <a:spcPts val="1000"/>
              </a:spcBef>
              <a:spcAft>
                <a:spcPts val="0"/>
              </a:spcAft>
              <a:buClr>
                <a:srgbClr val="212121"/>
              </a:buClr>
              <a:buSzPts val="2800"/>
              <a:buFont typeface="Calibri"/>
              <a:buChar char="•"/>
            </a:pPr>
            <a:r>
              <a:rPr lang="en-US" dirty="0">
                <a:solidFill>
                  <a:srgbClr val="212121"/>
                </a:solidFill>
              </a:rPr>
              <a:t>For many of us with an overactive stress response, it was useful at some previous time in our lives or the lives of our ancestors</a:t>
            </a:r>
          </a:p>
          <a:p>
            <a:pPr marL="228600" lvl="0" indent="-228600" algn="l" rtl="0">
              <a:lnSpc>
                <a:spcPct val="90000"/>
              </a:lnSpc>
              <a:spcBef>
                <a:spcPts val="1000"/>
              </a:spcBef>
              <a:spcAft>
                <a:spcPts val="0"/>
              </a:spcAft>
              <a:buClr>
                <a:srgbClr val="212121"/>
              </a:buClr>
              <a:buSzPts val="2800"/>
              <a:buFont typeface="Calibri"/>
              <a:buChar char="•"/>
            </a:pPr>
            <a:endParaRPr lang="en-US" sz="1500" dirty="0">
              <a:solidFill>
                <a:srgbClr val="212121"/>
              </a:solidFill>
            </a:endParaRPr>
          </a:p>
          <a:p>
            <a:pPr marL="228600" lvl="0" indent="-228600" algn="l" rtl="0">
              <a:lnSpc>
                <a:spcPct val="90000"/>
              </a:lnSpc>
              <a:spcBef>
                <a:spcPts val="1000"/>
              </a:spcBef>
              <a:spcAft>
                <a:spcPts val="0"/>
              </a:spcAft>
              <a:buClr>
                <a:srgbClr val="212121"/>
              </a:buClr>
              <a:buSzPts val="2800"/>
              <a:buFont typeface="Calibri"/>
              <a:buChar char="•"/>
            </a:pPr>
            <a:r>
              <a:rPr lang="en-US" dirty="0">
                <a:solidFill>
                  <a:srgbClr val="212121"/>
                </a:solidFill>
              </a:rPr>
              <a:t>NOTE: Although we usually just talk about “fight or flight”, some people also “freeze” in response</a:t>
            </a:r>
            <a:endParaRPr i="0" dirty="0">
              <a:solidFill>
                <a:srgbClr val="212121"/>
              </a:solidFill>
            </a:endParaRPr>
          </a:p>
        </p:txBody>
      </p:sp>
      <p:pic>
        <p:nvPicPr>
          <p:cNvPr id="114" name="Google Shape;114;p16" descr="See the source image"/>
          <p:cNvPicPr preferRelativeResize="0"/>
          <p:nvPr/>
        </p:nvPicPr>
        <p:blipFill rotWithShape="1">
          <a:blip r:embed="rId4">
            <a:alphaModFix/>
          </a:blip>
          <a:srcRect/>
          <a:stretch/>
        </p:blipFill>
        <p:spPr>
          <a:xfrm>
            <a:off x="6405776" y="5229870"/>
            <a:ext cx="4603511" cy="15151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170300" y="-12750"/>
            <a:ext cx="10826354" cy="113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US" sz="4000" b="1" dirty="0">
                <a:solidFill>
                  <a:srgbClr val="FF0000"/>
                </a:solidFill>
              </a:rPr>
              <a:t>Progressive Muscle Relaxation (PMR)</a:t>
            </a:r>
            <a:endParaRPr sz="4000" dirty="0"/>
          </a:p>
        </p:txBody>
      </p:sp>
      <p:sp>
        <p:nvSpPr>
          <p:cNvPr id="168" name="Google Shape;168;p24"/>
          <p:cNvSpPr txBox="1">
            <a:spLocks noGrp="1"/>
          </p:cNvSpPr>
          <p:nvPr>
            <p:ph type="body" idx="1"/>
          </p:nvPr>
        </p:nvSpPr>
        <p:spPr>
          <a:xfrm>
            <a:off x="159009" y="1115691"/>
            <a:ext cx="7671600" cy="539245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000" dirty="0"/>
              <a:t>The first step is to PMR is to recognize what it feels like to relax by contrasting feelings of tension in specific muscle groups with feelings of relaxation in those muscle groups</a:t>
            </a:r>
            <a:endParaRPr sz="1600" dirty="0"/>
          </a:p>
          <a:p>
            <a:pPr marL="228600" lvl="0" indent="-196850" algn="l" rtl="0">
              <a:lnSpc>
                <a:spcPct val="90000"/>
              </a:lnSpc>
              <a:spcBef>
                <a:spcPts val="1000"/>
              </a:spcBef>
              <a:spcAft>
                <a:spcPts val="0"/>
              </a:spcAft>
              <a:buClr>
                <a:schemeClr val="dk1"/>
              </a:buClr>
              <a:buSzPts val="500"/>
              <a:buNone/>
            </a:pPr>
            <a:endParaRPr sz="400" dirty="0"/>
          </a:p>
          <a:p>
            <a:pPr marL="228600" lvl="0" indent="-228600" algn="l" rtl="0">
              <a:lnSpc>
                <a:spcPct val="90000"/>
              </a:lnSpc>
              <a:spcBef>
                <a:spcPts val="1000"/>
              </a:spcBef>
              <a:spcAft>
                <a:spcPts val="0"/>
              </a:spcAft>
              <a:buClr>
                <a:schemeClr val="dk1"/>
              </a:buClr>
              <a:buSzPts val="2400"/>
              <a:buChar char="•"/>
            </a:pPr>
            <a:r>
              <a:rPr lang="en-US" sz="2000" dirty="0"/>
              <a:t>Before starting, be sure:</a:t>
            </a:r>
            <a:endParaRPr sz="2000" dirty="0"/>
          </a:p>
          <a:p>
            <a:pPr marL="742950" lvl="1" indent="-285750" algn="l" rtl="0">
              <a:lnSpc>
                <a:spcPct val="90000"/>
              </a:lnSpc>
              <a:spcBef>
                <a:spcPts val="500"/>
              </a:spcBef>
              <a:spcAft>
                <a:spcPts val="0"/>
              </a:spcAft>
              <a:buClr>
                <a:schemeClr val="dk1"/>
              </a:buClr>
              <a:buSzPts val="2400"/>
              <a:buFontTx/>
              <a:buChar char="-"/>
            </a:pPr>
            <a:r>
              <a:rPr lang="en-US" sz="1400" dirty="0"/>
              <a:t>your feet and planted on the ground</a:t>
            </a:r>
          </a:p>
          <a:p>
            <a:pPr marL="742950" lvl="1" indent="-285750" algn="l" rtl="0">
              <a:lnSpc>
                <a:spcPct val="90000"/>
              </a:lnSpc>
              <a:spcBef>
                <a:spcPts val="500"/>
              </a:spcBef>
              <a:spcAft>
                <a:spcPts val="0"/>
              </a:spcAft>
              <a:buClr>
                <a:schemeClr val="dk1"/>
              </a:buClr>
              <a:buSzPts val="2400"/>
              <a:buFontTx/>
              <a:buChar char="-"/>
            </a:pPr>
            <a:r>
              <a:rPr lang="en-US" sz="1400" dirty="0"/>
              <a:t>your arms are resting on arms of chair or in lap</a:t>
            </a:r>
            <a:endParaRPr sz="1400" dirty="0"/>
          </a:p>
          <a:p>
            <a:pPr marL="0" lvl="0" indent="0" algn="l" rtl="0">
              <a:lnSpc>
                <a:spcPct val="90000"/>
              </a:lnSpc>
              <a:spcBef>
                <a:spcPts val="1000"/>
              </a:spcBef>
              <a:spcAft>
                <a:spcPts val="0"/>
              </a:spcAft>
              <a:buClr>
                <a:schemeClr val="dk1"/>
              </a:buClr>
              <a:buSzPts val="500"/>
              <a:buNone/>
            </a:pPr>
            <a:r>
              <a:rPr lang="en-US" sz="400" dirty="0"/>
              <a:t> </a:t>
            </a:r>
            <a:endParaRPr sz="1600" dirty="0"/>
          </a:p>
          <a:p>
            <a:pPr marL="0" lvl="0" indent="0" algn="l" rtl="0">
              <a:lnSpc>
                <a:spcPct val="90000"/>
              </a:lnSpc>
              <a:spcBef>
                <a:spcPts val="1000"/>
              </a:spcBef>
              <a:spcAft>
                <a:spcPts val="0"/>
              </a:spcAft>
              <a:buClr>
                <a:schemeClr val="dk1"/>
              </a:buClr>
              <a:buSzPts val="2400"/>
              <a:buNone/>
            </a:pPr>
            <a:r>
              <a:rPr lang="en-US" sz="2000" dirty="0"/>
              <a:t>For each body part:</a:t>
            </a:r>
          </a:p>
          <a:p>
            <a:pPr marL="812800" lvl="1">
              <a:buSzPts val="2200"/>
              <a:buFontTx/>
              <a:buChar char="-"/>
            </a:pPr>
            <a:r>
              <a:rPr lang="en-US" sz="2000" dirty="0"/>
              <a:t>Tense the body part for a 5 second count</a:t>
            </a:r>
          </a:p>
          <a:p>
            <a:pPr marL="812800" lvl="1">
              <a:buSzPts val="2200"/>
              <a:buFontTx/>
              <a:buChar char="-"/>
            </a:pPr>
            <a:r>
              <a:rPr lang="en-US" sz="2000" dirty="0"/>
              <a:t>During that time try to really focus on the physical sensations of the muscle tension</a:t>
            </a:r>
          </a:p>
          <a:p>
            <a:pPr marL="812800" lvl="1">
              <a:buSzPts val="2200"/>
              <a:buFontTx/>
              <a:buChar char="-"/>
            </a:pPr>
            <a:r>
              <a:rPr lang="en-US" sz="2000" dirty="0"/>
              <a:t>Slowly relax that muscle group</a:t>
            </a:r>
          </a:p>
          <a:p>
            <a:pPr marL="812800" lvl="1">
              <a:buSzPts val="2200"/>
              <a:buFontTx/>
              <a:buChar char="-"/>
            </a:pPr>
            <a:r>
              <a:rPr lang="en-US" sz="2000" dirty="0"/>
              <a:t>Stay relaxed for 10-15 seconds, during this period:</a:t>
            </a:r>
          </a:p>
          <a:p>
            <a:pPr marL="1270000" lvl="2">
              <a:buSzPts val="2200"/>
              <a:buFontTx/>
              <a:buChar char="-"/>
            </a:pPr>
            <a:r>
              <a:rPr lang="en-US" sz="1800" dirty="0"/>
              <a:t>focus on physical sensations of relaxing the muscle</a:t>
            </a:r>
          </a:p>
          <a:p>
            <a:pPr marL="1270000" lvl="2">
              <a:buSzPts val="2200"/>
              <a:buFontTx/>
              <a:buChar char="-"/>
            </a:pPr>
            <a:r>
              <a:rPr lang="en-US" sz="1800" dirty="0"/>
              <a:t>pick a relaxation image to focus on</a:t>
            </a:r>
          </a:p>
          <a:p>
            <a:pPr marL="0" indent="0">
              <a:buSzPts val="2400"/>
              <a:buNone/>
            </a:pPr>
            <a:endParaRPr lang="en-US" sz="800" dirty="0"/>
          </a:p>
          <a:p>
            <a:pPr marL="0" lvl="0" indent="0" algn="l" rtl="0">
              <a:lnSpc>
                <a:spcPct val="90000"/>
              </a:lnSpc>
              <a:spcBef>
                <a:spcPts val="1000"/>
              </a:spcBef>
              <a:spcAft>
                <a:spcPts val="0"/>
              </a:spcAft>
              <a:buClr>
                <a:schemeClr val="dk1"/>
              </a:buClr>
              <a:buSzPts val="2400"/>
              <a:buNone/>
            </a:pPr>
            <a:r>
              <a:rPr lang="en-US" sz="2000" dirty="0"/>
              <a:t>Let’s try it together, just focused on our hands (3x)</a:t>
            </a:r>
            <a:endParaRPr sz="1600" dirty="0"/>
          </a:p>
          <a:p>
            <a:pPr marL="1270000" lvl="2">
              <a:buSzPts val="2200"/>
              <a:buFontTx/>
              <a:buChar char="-"/>
            </a:pPr>
            <a:endParaRPr lang="en-US" sz="1800" dirty="0"/>
          </a:p>
          <a:p>
            <a:pPr marL="812800" lvl="1">
              <a:buSzPts val="2200"/>
              <a:buFontTx/>
              <a:buChar char="-"/>
            </a:pPr>
            <a:endParaRPr dirty="0"/>
          </a:p>
        </p:txBody>
      </p:sp>
      <p:pic>
        <p:nvPicPr>
          <p:cNvPr id="170" name="Google Shape;170;p24" descr="Jacobson's Progressive Muscle Relaxation | Tecniche Mentali"/>
          <p:cNvPicPr preferRelativeResize="0"/>
          <p:nvPr/>
        </p:nvPicPr>
        <p:blipFill rotWithShape="1">
          <a:blip r:embed="rId3">
            <a:alphaModFix/>
          </a:blip>
          <a:srcRect l="25643" t="12968" r="1756" b="46150"/>
          <a:stretch/>
        </p:blipFill>
        <p:spPr>
          <a:xfrm>
            <a:off x="7323151" y="2381969"/>
            <a:ext cx="3808676" cy="28598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447692" y="147052"/>
            <a:ext cx="6866613" cy="114503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US" b="1" dirty="0">
                <a:solidFill>
                  <a:srgbClr val="FF0000"/>
                </a:solidFill>
              </a:rPr>
              <a:t>How to tense different </a:t>
            </a:r>
            <a:br>
              <a:rPr lang="en-US" b="1" dirty="0">
                <a:solidFill>
                  <a:srgbClr val="FF0000"/>
                </a:solidFill>
              </a:rPr>
            </a:br>
            <a:r>
              <a:rPr lang="en-US" b="1" dirty="0">
                <a:solidFill>
                  <a:srgbClr val="FF0000"/>
                </a:solidFill>
              </a:rPr>
              <a:t>other muscle groups</a:t>
            </a:r>
            <a:endParaRPr dirty="0"/>
          </a:p>
        </p:txBody>
      </p:sp>
      <p:sp>
        <p:nvSpPr>
          <p:cNvPr id="176" name="Google Shape;176;p25"/>
          <p:cNvSpPr txBox="1">
            <a:spLocks noGrp="1"/>
          </p:cNvSpPr>
          <p:nvPr>
            <p:ph type="body" idx="1"/>
          </p:nvPr>
        </p:nvSpPr>
        <p:spPr>
          <a:xfrm>
            <a:off x="281562" y="1626890"/>
            <a:ext cx="9687141" cy="5084058"/>
          </a:xfrm>
          <a:prstGeom prst="rect">
            <a:avLst/>
          </a:prstGeom>
          <a:noFill/>
          <a:ln>
            <a:noFill/>
          </a:ln>
        </p:spPr>
        <p:txBody>
          <a:bodyPr spcFirstLastPara="1" wrap="square" lIns="91425" tIns="45700" rIns="91425" bIns="45700" anchor="t" anchorCtr="0">
            <a:noAutofit/>
          </a:bodyPr>
          <a:lstStyle/>
          <a:p>
            <a:pPr marL="514350" lvl="0" indent="-514350" algn="l" rtl="0">
              <a:lnSpc>
                <a:spcPct val="120000"/>
              </a:lnSpc>
              <a:spcBef>
                <a:spcPts val="0"/>
              </a:spcBef>
              <a:spcAft>
                <a:spcPts val="0"/>
              </a:spcAft>
              <a:buClr>
                <a:schemeClr val="dk1"/>
              </a:buClr>
              <a:buSzPts val="2000"/>
              <a:buFont typeface="Calibri"/>
              <a:buAutoNum type="arabicPeriod"/>
            </a:pPr>
            <a:r>
              <a:rPr lang="en-US" sz="2000" dirty="0"/>
              <a:t>Feet – Curl toes into floor</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Calves – lift toes off floor reaching  shins</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Thighs- Press thighs together as tight as possible</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Buttocks – Squeeze buttocks</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Stomach –tighten stomach like you are pushing something off</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Hands – Make fists like squeezing lemons</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Upper arms – Bend elbow and “make a muscle” as tight as possible</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Back- Arch back and squeeze shoulder blades together</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Shoulders – Shrug shoulder up towards ears and hole them there</a:t>
            </a:r>
            <a:endParaRPr dirty="0"/>
          </a:p>
          <a:p>
            <a:pPr marL="514350" lvl="0" indent="-514350" algn="l" rtl="0">
              <a:lnSpc>
                <a:spcPct val="120000"/>
              </a:lnSpc>
              <a:spcBef>
                <a:spcPts val="1000"/>
              </a:spcBef>
              <a:spcAft>
                <a:spcPts val="0"/>
              </a:spcAft>
              <a:buClr>
                <a:schemeClr val="dk1"/>
              </a:buClr>
              <a:buSzPts val="2000"/>
              <a:buFont typeface="Calibri"/>
              <a:buAutoNum type="arabicPeriod"/>
            </a:pPr>
            <a:r>
              <a:rPr lang="en-US" sz="2000" dirty="0"/>
              <a:t>Face – Scrunch face</a:t>
            </a:r>
            <a:endParaRPr dirty="0"/>
          </a:p>
          <a:p>
            <a:pPr marL="228600" lvl="0" indent="-50800" algn="l" rtl="0">
              <a:lnSpc>
                <a:spcPct val="80000"/>
              </a:lnSpc>
              <a:spcBef>
                <a:spcPts val="1000"/>
              </a:spcBef>
              <a:spcAft>
                <a:spcPts val="0"/>
              </a:spcAft>
              <a:buClr>
                <a:schemeClr val="dk1"/>
              </a:buClr>
              <a:buSzPts val="2800"/>
              <a:buNone/>
            </a:pPr>
            <a:endParaRPr dirty="0"/>
          </a:p>
          <a:p>
            <a:pPr marL="228600" lvl="0" indent="-50800" algn="l" rtl="0">
              <a:lnSpc>
                <a:spcPct val="80000"/>
              </a:lnSpc>
              <a:spcBef>
                <a:spcPts val="1000"/>
              </a:spcBef>
              <a:spcAft>
                <a:spcPts val="0"/>
              </a:spcAft>
              <a:buClr>
                <a:schemeClr val="dk1"/>
              </a:buClr>
              <a:buSzPts val="2800"/>
              <a:buNone/>
            </a:pPr>
            <a:endParaRPr dirty="0"/>
          </a:p>
          <a:p>
            <a:pPr marL="228600" lvl="0" indent="-50800" algn="l" rtl="0">
              <a:lnSpc>
                <a:spcPct val="80000"/>
              </a:lnSpc>
              <a:spcBef>
                <a:spcPts val="1000"/>
              </a:spcBef>
              <a:spcAft>
                <a:spcPts val="0"/>
              </a:spcAft>
              <a:buClr>
                <a:schemeClr val="dk1"/>
              </a:buClr>
              <a:buSzPts val="2800"/>
              <a:buNone/>
            </a:pPr>
            <a:endParaRPr dirty="0"/>
          </a:p>
          <a:p>
            <a:pPr marL="228600" lvl="0" indent="-50800" algn="l" rtl="0">
              <a:lnSpc>
                <a:spcPct val="80000"/>
              </a:lnSpc>
              <a:spcBef>
                <a:spcPts val="1000"/>
              </a:spcBef>
              <a:spcAft>
                <a:spcPts val="0"/>
              </a:spcAft>
              <a:buClr>
                <a:schemeClr val="dk1"/>
              </a:buClr>
              <a:buSzPts val="2800"/>
              <a:buNone/>
            </a:pPr>
            <a:endParaRPr dirty="0"/>
          </a:p>
        </p:txBody>
      </p:sp>
      <p:pic>
        <p:nvPicPr>
          <p:cNvPr id="177" name="Google Shape;177;p25" descr="Have trouble relaxing? - AMSA"/>
          <p:cNvPicPr preferRelativeResize="0">
            <a:picLocks noGrp="1"/>
          </p:cNvPicPr>
          <p:nvPr>
            <p:ph type="body" idx="2"/>
          </p:nvPr>
        </p:nvPicPr>
        <p:blipFill rotWithShape="1">
          <a:blip r:embed="rId3">
            <a:alphaModFix/>
          </a:blip>
          <a:srcRect l="23857" t="29980" r="22278"/>
          <a:stretch/>
        </p:blipFill>
        <p:spPr>
          <a:xfrm>
            <a:off x="8279022" y="242468"/>
            <a:ext cx="2906750" cy="42022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400"/>
              <a:buFont typeface="Calibri"/>
              <a:buNone/>
            </a:pPr>
            <a:r>
              <a:rPr lang="en-US" b="1" dirty="0">
                <a:solidFill>
                  <a:srgbClr val="FF0000"/>
                </a:solidFill>
              </a:rPr>
              <a:t>PMR Practice</a:t>
            </a:r>
            <a:endParaRPr dirty="0"/>
          </a:p>
        </p:txBody>
      </p:sp>
      <p:sp>
        <p:nvSpPr>
          <p:cNvPr id="183" name="Google Shape;183;p26"/>
          <p:cNvSpPr txBox="1">
            <a:spLocks noGrp="1"/>
          </p:cNvSpPr>
          <p:nvPr>
            <p:ph type="body" idx="1"/>
          </p:nvPr>
        </p:nvSpPr>
        <p:spPr>
          <a:xfrm>
            <a:off x="241691" y="1649895"/>
            <a:ext cx="5778109" cy="4272571"/>
          </a:xfrm>
          <a:prstGeom prst="rect">
            <a:avLst/>
          </a:prstGeom>
          <a:noFill/>
          <a:ln>
            <a:noFill/>
          </a:ln>
        </p:spPr>
        <p:txBody>
          <a:bodyPr spcFirstLastPara="1" wrap="square" lIns="91425" tIns="45700" rIns="91425" bIns="45700" anchor="t" anchorCtr="0">
            <a:noAutofit/>
          </a:bodyPr>
          <a:lstStyle/>
          <a:p>
            <a:pPr marL="285750" indent="-285750">
              <a:spcBef>
                <a:spcPts val="0"/>
              </a:spcBef>
              <a:buSzPts val="2400"/>
            </a:pPr>
            <a:r>
              <a:rPr lang="en-US" dirty="0"/>
              <a:t>You can do PMR in moments of stress or proactively at key times of the day to keep you resilient when stressful events happen (e.g., morning, mid-day, or before bed)</a:t>
            </a:r>
          </a:p>
          <a:p>
            <a:pPr marL="285750" indent="-285750">
              <a:spcBef>
                <a:spcPts val="0"/>
              </a:spcBef>
              <a:buSzPts val="2400"/>
            </a:pPr>
            <a:endParaRPr lang="en-US" dirty="0"/>
          </a:p>
          <a:p>
            <a:pPr marL="0" indent="0">
              <a:spcBef>
                <a:spcPts val="0"/>
              </a:spcBef>
              <a:buSzPts val="2400"/>
              <a:buNone/>
            </a:pPr>
            <a:endParaRPr lang="en-US" dirty="0"/>
          </a:p>
          <a:p>
            <a:pPr marL="457200" lvl="1" indent="0" algn="l" rtl="0">
              <a:lnSpc>
                <a:spcPct val="90000"/>
              </a:lnSpc>
              <a:spcBef>
                <a:spcPts val="0"/>
              </a:spcBef>
              <a:spcAft>
                <a:spcPts val="0"/>
              </a:spcAft>
              <a:buClr>
                <a:schemeClr val="dk1"/>
              </a:buClr>
              <a:buSzPts val="2400"/>
              <a:buNone/>
            </a:pPr>
            <a:endParaRPr lang="en-US" dirty="0"/>
          </a:p>
          <a:p>
            <a:pPr marL="457200" lvl="1" indent="0" algn="l" rtl="0">
              <a:lnSpc>
                <a:spcPct val="90000"/>
              </a:lnSpc>
              <a:spcBef>
                <a:spcPts val="0"/>
              </a:spcBef>
              <a:spcAft>
                <a:spcPts val="0"/>
              </a:spcAft>
              <a:buClr>
                <a:schemeClr val="dk1"/>
              </a:buClr>
              <a:buSzPts val="2400"/>
              <a:buNone/>
            </a:pPr>
            <a:endParaRPr lang="en-US" dirty="0"/>
          </a:p>
          <a:p>
            <a:pPr marL="457200" lvl="1" indent="0" algn="l" rtl="0">
              <a:lnSpc>
                <a:spcPct val="90000"/>
              </a:lnSpc>
              <a:spcBef>
                <a:spcPts val="0"/>
              </a:spcBef>
              <a:spcAft>
                <a:spcPts val="0"/>
              </a:spcAft>
              <a:buClr>
                <a:schemeClr val="dk1"/>
              </a:buClr>
              <a:buSzPts val="2400"/>
              <a:buNone/>
            </a:pPr>
            <a:r>
              <a:rPr lang="en-US" dirty="0"/>
              <a:t>Three PMR videos to try on your own</a:t>
            </a:r>
            <a:endParaRPr dirty="0"/>
          </a:p>
          <a:p>
            <a:pPr marL="228600" lvl="0" indent="-228600" algn="l" rtl="0">
              <a:lnSpc>
                <a:spcPct val="90000"/>
              </a:lnSpc>
              <a:spcBef>
                <a:spcPts val="1000"/>
              </a:spcBef>
              <a:spcAft>
                <a:spcPts val="0"/>
              </a:spcAft>
              <a:buClr>
                <a:srgbClr val="1155CC"/>
              </a:buClr>
              <a:buSzPts val="1500"/>
              <a:buChar char="•"/>
            </a:pPr>
            <a:r>
              <a:rPr lang="en-US" sz="1500" u="sng" dirty="0">
                <a:solidFill>
                  <a:srgbClr val="1155CC"/>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https://youtu.be/1nZEdqcGVzo</a:t>
            </a:r>
            <a:r>
              <a:rPr lang="en-US" sz="1500" dirty="0">
                <a:solidFill>
                  <a:srgbClr val="1155CC"/>
                </a:solidFill>
                <a:latin typeface="Arial"/>
                <a:ea typeface="Arial"/>
                <a:cs typeface="Arial"/>
                <a:sym typeface="Arial"/>
              </a:rPr>
              <a:t> </a:t>
            </a:r>
            <a:r>
              <a:rPr lang="en-US" sz="1500" dirty="0"/>
              <a:t>– 6 min</a:t>
            </a:r>
            <a:endParaRPr sz="1500" u="sng" dirty="0">
              <a:solidFill>
                <a:schemeClr val="hlink"/>
              </a:solidFill>
              <a:hlinkClick r:id="rId4"/>
            </a:endParaRPr>
          </a:p>
          <a:p>
            <a:pPr marL="228600" lvl="0" indent="-228600" algn="l" rtl="0">
              <a:lnSpc>
                <a:spcPct val="90000"/>
              </a:lnSpc>
              <a:spcBef>
                <a:spcPts val="1000"/>
              </a:spcBef>
              <a:spcAft>
                <a:spcPts val="0"/>
              </a:spcAft>
              <a:buClr>
                <a:schemeClr val="dk1"/>
              </a:buClr>
              <a:buSzPts val="1500"/>
              <a:buChar char="•"/>
            </a:pPr>
            <a:r>
              <a:rPr lang="en-US" sz="1500" u="sng" dirty="0">
                <a:solidFill>
                  <a:schemeClr val="hlink"/>
                </a:solidFill>
                <a:hlinkClick r:id="rId4"/>
              </a:rPr>
              <a:t>https://youtu.be/SNqYG95j_UQ</a:t>
            </a:r>
            <a:r>
              <a:rPr lang="en-US" sz="1500" dirty="0"/>
              <a:t> – 9 min</a:t>
            </a:r>
            <a:endParaRPr sz="1500" dirty="0">
              <a:solidFill>
                <a:schemeClr val="accent1"/>
              </a:solidFill>
            </a:endParaRPr>
          </a:p>
          <a:p>
            <a:pPr marL="228600" lvl="0" indent="-228600" algn="l" rtl="0">
              <a:lnSpc>
                <a:spcPct val="90000"/>
              </a:lnSpc>
              <a:spcBef>
                <a:spcPts val="1000"/>
              </a:spcBef>
              <a:spcAft>
                <a:spcPts val="0"/>
              </a:spcAft>
              <a:buClr>
                <a:srgbClr val="0000FF"/>
              </a:buClr>
              <a:buSzPts val="1500"/>
              <a:buChar char="•"/>
            </a:pPr>
            <a:r>
              <a:rPr lang="en-US" sz="1500" b="1"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https://www.youtube.com/watch?v=DalxIqYuKYk</a:t>
            </a:r>
            <a:r>
              <a:rPr lang="en-US" sz="1500" b="1" u="sng" dirty="0">
                <a:solidFill>
                  <a:srgbClr val="0000FF"/>
                </a:solidFill>
                <a:latin typeface="Calibri"/>
                <a:ea typeface="Calibri"/>
                <a:cs typeface="Calibri"/>
                <a:sym typeface="Calibri"/>
              </a:rPr>
              <a:t> </a:t>
            </a:r>
            <a:r>
              <a:rPr lang="en-US" sz="1500" dirty="0"/>
              <a:t>– 13 min</a:t>
            </a:r>
            <a:endParaRPr sz="15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p:txBody>
      </p:sp>
      <p:pic>
        <p:nvPicPr>
          <p:cNvPr id="184" name="Google Shape;184;p26" descr="Progressive muscle relaxation is a relaxation technique that reduces stress and anxiety in your body by having you slowly tense and then relax each muscle. Progressive muscle relaxation can provide an immediate feeling of relaxation, but it’s best to practice frequently. With experience, you will become more aware of when you are experiencing tension and you will have the skills to help you relax.&#10;&#10;Created by Therapist Aid (http://www.TherapistAid.com)&#10;Music: &quot;Healing&quot; by Kevin MacLeod (incompetech.com)" title="How to do Progressive Muscle Relaxation">
            <a:hlinkClick r:id="rId6"/>
          </p:cNvPr>
          <p:cNvPicPr preferRelativeResize="0"/>
          <p:nvPr/>
        </p:nvPicPr>
        <p:blipFill>
          <a:blip r:embed="rId7">
            <a:alphaModFix/>
          </a:blip>
          <a:stretch>
            <a:fillRect/>
          </a:stretch>
        </p:blipFill>
        <p:spPr>
          <a:xfrm>
            <a:off x="6172200" y="1766888"/>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79"/>
        <p:cNvGrpSpPr/>
        <p:nvPr/>
      </p:nvGrpSpPr>
      <p:grpSpPr>
        <a:xfrm>
          <a:off x="0" y="0"/>
          <a:ext cx="0" cy="0"/>
          <a:chOff x="0" y="0"/>
          <a:chExt cx="0" cy="0"/>
        </a:xfrm>
      </p:grpSpPr>
      <p:sp>
        <p:nvSpPr>
          <p:cNvPr id="280" name="Google Shape;280;p43"/>
          <p:cNvSpPr/>
          <p:nvPr/>
        </p:nvSpPr>
        <p:spPr>
          <a:xfrm>
            <a:off x="879542" y="0"/>
            <a:ext cx="10432916" cy="6858000"/>
          </a:xfrm>
          <a:custGeom>
            <a:avLst/>
            <a:gdLst/>
            <a:ahLst/>
            <a:cxnLst/>
            <a:rect l="l" t="t" r="r" b="b"/>
            <a:pathLst>
              <a:path w="10432916" h="6858000" extrusionOk="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1" name="Google Shape;281;p43"/>
          <p:cNvSpPr/>
          <p:nvPr/>
        </p:nvSpPr>
        <p:spPr>
          <a:xfrm>
            <a:off x="1134942" y="0"/>
            <a:ext cx="9922116" cy="6858000"/>
          </a:xfrm>
          <a:custGeom>
            <a:avLst/>
            <a:gdLst/>
            <a:ahLst/>
            <a:cxnLst/>
            <a:rect l="l" t="t" r="r" b="b"/>
            <a:pathLst>
              <a:path w="9922116" h="6858000" extrusionOk="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2" name="Google Shape;282;p43"/>
          <p:cNvSpPr txBox="1">
            <a:spLocks noGrp="1"/>
          </p:cNvSpPr>
          <p:nvPr>
            <p:ph type="title"/>
          </p:nvPr>
        </p:nvSpPr>
        <p:spPr>
          <a:xfrm>
            <a:off x="2311146" y="280301"/>
            <a:ext cx="7569600" cy="1288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Arial"/>
              <a:buNone/>
            </a:pPr>
            <a:r>
              <a:rPr lang="en-US" sz="4200" b="1" dirty="0">
                <a:solidFill>
                  <a:srgbClr val="FF0000"/>
                </a:solidFill>
                <a:latin typeface="Arial"/>
                <a:ea typeface="Arial"/>
                <a:cs typeface="Arial"/>
                <a:sym typeface="Arial"/>
              </a:rPr>
              <a:t>Motivational Enhancement</a:t>
            </a:r>
            <a:endParaRPr sz="4200" b="1" dirty="0">
              <a:solidFill>
                <a:srgbClr val="FF0000"/>
              </a:solidFill>
              <a:latin typeface="Arial"/>
              <a:ea typeface="Arial"/>
              <a:cs typeface="Arial"/>
              <a:sym typeface="Arial"/>
            </a:endParaRPr>
          </a:p>
        </p:txBody>
      </p:sp>
      <p:sp>
        <p:nvSpPr>
          <p:cNvPr id="283" name="Google Shape;283;p43"/>
          <p:cNvSpPr txBox="1">
            <a:spLocks noGrp="1"/>
          </p:cNvSpPr>
          <p:nvPr>
            <p:ph type="body" idx="1"/>
          </p:nvPr>
        </p:nvSpPr>
        <p:spPr>
          <a:xfrm>
            <a:off x="1815350" y="1707235"/>
            <a:ext cx="8652542" cy="4522500"/>
          </a:xfrm>
          <a:prstGeom prst="rect">
            <a:avLst/>
          </a:prstGeom>
          <a:noFill/>
          <a:ln>
            <a:noFill/>
          </a:ln>
        </p:spPr>
        <p:txBody>
          <a:bodyPr spcFirstLastPara="1" wrap="square" lIns="91425" tIns="45700" rIns="91425" bIns="45700" anchor="t" anchorCtr="0">
            <a:noAutofit/>
          </a:bodyPr>
          <a:lstStyle/>
          <a:p>
            <a:pPr marL="228600" lvl="0" indent="-215900" algn="l" rtl="0">
              <a:lnSpc>
                <a:spcPct val="80000"/>
              </a:lnSpc>
              <a:spcBef>
                <a:spcPts val="0"/>
              </a:spcBef>
              <a:spcAft>
                <a:spcPts val="0"/>
              </a:spcAft>
              <a:buClr>
                <a:schemeClr val="lt1"/>
              </a:buClr>
              <a:buSzPts val="2600"/>
              <a:buChar char="•"/>
            </a:pPr>
            <a:r>
              <a:rPr lang="en-US" sz="2600" dirty="0">
                <a:latin typeface="Arial"/>
                <a:ea typeface="Arial"/>
                <a:cs typeface="Arial"/>
                <a:sym typeface="Arial"/>
              </a:rPr>
              <a:t>Motivational Enhancement suggests that all of our behavioral patterns/choices exist on a continuum of our willingness to change called the </a:t>
            </a:r>
            <a:r>
              <a:rPr lang="en-US" sz="2600" b="1" u="sng" dirty="0">
                <a:latin typeface="Arial"/>
                <a:ea typeface="Arial"/>
                <a:cs typeface="Arial"/>
                <a:sym typeface="Arial"/>
              </a:rPr>
              <a:t>stages of change</a:t>
            </a:r>
            <a:endParaRPr sz="2600" dirty="0"/>
          </a:p>
          <a:p>
            <a:pPr marL="228600" lvl="0" indent="-50800" algn="l" rtl="0">
              <a:lnSpc>
                <a:spcPct val="80000"/>
              </a:lnSpc>
              <a:spcBef>
                <a:spcPts val="1000"/>
              </a:spcBef>
              <a:spcAft>
                <a:spcPts val="0"/>
              </a:spcAft>
              <a:buClr>
                <a:schemeClr val="lt1"/>
              </a:buClr>
              <a:buSzPts val="2800"/>
              <a:buNone/>
            </a:pPr>
            <a:endParaRPr sz="2600" dirty="0">
              <a:latin typeface="Arial"/>
              <a:ea typeface="Arial"/>
              <a:cs typeface="Arial"/>
              <a:sym typeface="Arial"/>
            </a:endParaRPr>
          </a:p>
          <a:p>
            <a:pPr marL="228600" lvl="0" indent="-203200">
              <a:lnSpc>
                <a:spcPct val="80000"/>
              </a:lnSpc>
              <a:spcBef>
                <a:spcPts val="0"/>
              </a:spcBef>
              <a:buSzPts val="2400"/>
            </a:pPr>
            <a:r>
              <a:rPr lang="en-US" dirty="0">
                <a:latin typeface="Arial"/>
                <a:ea typeface="Arial"/>
                <a:cs typeface="Arial"/>
                <a:sym typeface="Arial"/>
              </a:rPr>
              <a:t>Emphasizes personal choice/control/ responsibility</a:t>
            </a:r>
          </a:p>
          <a:p>
            <a:pPr marL="228600" lvl="0" indent="-203200">
              <a:lnSpc>
                <a:spcPct val="80000"/>
              </a:lnSpc>
              <a:spcBef>
                <a:spcPts val="0"/>
              </a:spcBef>
              <a:buSzPts val="2400"/>
            </a:pPr>
            <a:endParaRPr lang="en-US" dirty="0">
              <a:latin typeface="Arial"/>
              <a:cs typeface="Arial"/>
              <a:sym typeface="Arial"/>
            </a:endParaRPr>
          </a:p>
          <a:p>
            <a:pPr marL="228600" indent="-203200">
              <a:lnSpc>
                <a:spcPct val="80000"/>
              </a:lnSpc>
              <a:spcBef>
                <a:spcPts val="0"/>
              </a:spcBef>
              <a:buSzPts val="2400"/>
            </a:pPr>
            <a:r>
              <a:rPr lang="en-US" dirty="0">
                <a:latin typeface="Arial"/>
                <a:ea typeface="Arial"/>
                <a:cs typeface="Arial"/>
                <a:sym typeface="Arial"/>
              </a:rPr>
              <a:t>Recognizes resistance to change and “relapsing” to old patterns may be part of the change process</a:t>
            </a:r>
            <a:endParaRPr lang="en-US" dirty="0"/>
          </a:p>
          <a:p>
            <a:pPr marL="228600" lvl="0" indent="-203200">
              <a:lnSpc>
                <a:spcPct val="80000"/>
              </a:lnSpc>
              <a:spcBef>
                <a:spcPts val="0"/>
              </a:spcBef>
              <a:buSzPts val="2400"/>
            </a:pPr>
            <a:endParaRPr lang="en-US" dirty="0"/>
          </a:p>
          <a:p>
            <a:pPr marL="228600" lvl="0" indent="-215900" algn="l" rtl="0">
              <a:lnSpc>
                <a:spcPct val="80000"/>
              </a:lnSpc>
              <a:spcBef>
                <a:spcPts val="1000"/>
              </a:spcBef>
              <a:spcAft>
                <a:spcPts val="0"/>
              </a:spcAft>
              <a:buClr>
                <a:schemeClr val="lt1"/>
              </a:buClr>
              <a:buSzPts val="2600"/>
              <a:buChar char="•"/>
            </a:pPr>
            <a:r>
              <a:rPr lang="en-US" sz="2600" dirty="0">
                <a:latin typeface="Arial"/>
                <a:ea typeface="Arial"/>
                <a:cs typeface="Arial"/>
                <a:sym typeface="Arial"/>
              </a:rPr>
              <a:t>Motivational Enhancement focuses on </a:t>
            </a:r>
            <a:r>
              <a:rPr lang="en-US" sz="2600" u="sng" dirty="0">
                <a:latin typeface="Arial"/>
                <a:ea typeface="Arial"/>
                <a:cs typeface="Arial"/>
                <a:sym typeface="Arial"/>
              </a:rPr>
              <a:t>7 change strategies</a:t>
            </a:r>
            <a:r>
              <a:rPr lang="en-US" sz="2600" dirty="0">
                <a:latin typeface="Arial"/>
                <a:ea typeface="Arial"/>
                <a:cs typeface="Arial"/>
                <a:sym typeface="Arial"/>
              </a:rPr>
              <a:t> to help someone move towards change incrementally based on the stage they are currently in</a:t>
            </a:r>
            <a:endParaRPr sz="2600" dirty="0"/>
          </a:p>
          <a:p>
            <a:pPr marL="228600" lvl="0" indent="-50800" algn="l" rtl="0">
              <a:lnSpc>
                <a:spcPct val="80000"/>
              </a:lnSpc>
              <a:spcBef>
                <a:spcPts val="1000"/>
              </a:spcBef>
              <a:spcAft>
                <a:spcPts val="0"/>
              </a:spcAft>
              <a:buClr>
                <a:schemeClr val="lt1"/>
              </a:buClr>
              <a:buSzPts val="2800"/>
              <a:buNone/>
            </a:pPr>
            <a:endParaRPr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5" descr="Image"/>
          <p:cNvPicPr preferRelativeResize="0"/>
          <p:nvPr/>
        </p:nvPicPr>
        <p:blipFill rotWithShape="1">
          <a:blip r:embed="rId3">
            <a:alphaModFix/>
          </a:blip>
          <a:srcRect/>
          <a:stretch/>
        </p:blipFill>
        <p:spPr>
          <a:xfrm>
            <a:off x="2983673" y="806874"/>
            <a:ext cx="6224654" cy="5571066"/>
          </a:xfrm>
          <a:prstGeom prst="rect">
            <a:avLst/>
          </a:prstGeom>
          <a:noFill/>
          <a:ln>
            <a:noFill/>
          </a:ln>
        </p:spPr>
      </p:pic>
      <p:sp>
        <p:nvSpPr>
          <p:cNvPr id="299" name="Google Shape;299;p45"/>
          <p:cNvSpPr txBox="1"/>
          <p:nvPr/>
        </p:nvSpPr>
        <p:spPr>
          <a:xfrm>
            <a:off x="2944486" y="253844"/>
            <a:ext cx="6263841" cy="67710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0000"/>
                </a:solidFill>
                <a:effectLst/>
                <a:uLnTx/>
                <a:uFillTx/>
                <a:latin typeface="Calibri"/>
                <a:ea typeface="Calibri"/>
                <a:cs typeface="Calibri"/>
                <a:sym typeface="Calibri"/>
              </a:rPr>
              <a:t>Stages of Change</a:t>
            </a:r>
            <a:endParaRPr kumimoji="0" sz="4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1255</Words>
  <Application>Microsoft Office PowerPoint</Application>
  <PresentationFormat>Widescreen</PresentationFormat>
  <Paragraphs>287</Paragraphs>
  <Slides>16</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Century Schoolbook</vt:lpstr>
      <vt:lpstr>Merriweather</vt:lpstr>
      <vt:lpstr>Calibri</vt:lpstr>
      <vt:lpstr>Times New Roman</vt:lpstr>
      <vt:lpstr>Noto Sans Symbols</vt:lpstr>
      <vt:lpstr>Times</vt:lpstr>
      <vt:lpstr>Arial</vt:lpstr>
      <vt:lpstr>View</vt:lpstr>
      <vt:lpstr>Office Theme</vt:lpstr>
      <vt:lpstr>1_Office Theme</vt:lpstr>
      <vt:lpstr>Advising is a Complicated Profession</vt:lpstr>
      <vt:lpstr>Why you got into this work</vt:lpstr>
      <vt:lpstr>Emotional Wellness Tips for Advisors</vt:lpstr>
      <vt:lpstr>The Stress Response</vt:lpstr>
      <vt:lpstr>Progressive Muscle Relaxation (PMR)</vt:lpstr>
      <vt:lpstr>How to tense different  other muscle groups</vt:lpstr>
      <vt:lpstr>PMR Practice</vt:lpstr>
      <vt:lpstr>Motivational Enhancement</vt:lpstr>
      <vt:lpstr>PowerPoint Presentation</vt:lpstr>
      <vt:lpstr>Strategies to Move through Stages of Change</vt:lpstr>
      <vt:lpstr>Functional Analysis</vt:lpstr>
      <vt:lpstr>PowerPoint Presentation</vt:lpstr>
      <vt:lpstr>PowerPoint Presentation</vt:lpstr>
      <vt:lpstr>Complete one full Functional Analysis Worksheet for yourself and a student</vt:lpstr>
      <vt:lpstr>Why you got into this work - Revisited</vt:lpstr>
      <vt:lpstr>Questions and Thoughts     *for more information please contact me directly at carl.lejuez@uconn.edu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EMOTIONAL  WELLNESS</dc:title>
  <dc:creator>Gilbert, Kelly</dc:creator>
  <cp:lastModifiedBy>Gilbert, Kelly</cp:lastModifiedBy>
  <cp:revision>15</cp:revision>
  <dcterms:modified xsi:type="dcterms:W3CDTF">2020-12-03T02:52:44Z</dcterms:modified>
</cp:coreProperties>
</file>